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6" r:id="rId4"/>
    <p:sldId id="284" r:id="rId5"/>
    <p:sldId id="277" r:id="rId6"/>
    <p:sldId id="261" r:id="rId7"/>
    <p:sldId id="279" r:id="rId8"/>
    <p:sldId id="288" r:id="rId9"/>
    <p:sldId id="289" r:id="rId10"/>
    <p:sldId id="266" r:id="rId11"/>
    <p:sldId id="290" r:id="rId12"/>
    <p:sldId id="280" r:id="rId13"/>
    <p:sldId id="291" r:id="rId14"/>
    <p:sldId id="263" r:id="rId15"/>
    <p:sldId id="271" r:id="rId16"/>
    <p:sldId id="262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200"/>
    <a:srgbClr val="1F5F47"/>
    <a:srgbClr val="6D8564"/>
    <a:srgbClr val="EDF5E7"/>
    <a:srgbClr val="E2EFD9"/>
    <a:srgbClr val="F2F8EE"/>
    <a:srgbClr val="ECF5E7"/>
    <a:srgbClr val="166264"/>
    <a:srgbClr val="7C9C70"/>
    <a:srgbClr val="117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70" d="100"/>
          <a:sy n="70" d="100"/>
        </p:scale>
        <p:origin x="-86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A9670-4738-4BEB-8DD9-119559C0813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32D3160-51F8-4B41-A5FE-F0E6868C6AB1}">
      <dgm:prSet phldrT="[Текст]" custT="1"/>
      <dgm:spPr/>
      <dgm:t>
        <a:bodyPr/>
        <a:lstStyle/>
        <a:p>
          <a:pPr algn="l"/>
          <a:endParaRPr lang="ru-RU" sz="2800" b="0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FB421A7A-A19B-43E9-B77A-C106DC6FD345}" type="parTrans" cxnId="{A0871BBD-2744-4016-B935-BE1B0DE62B0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2A9E8A01-FA45-48FF-B38F-E4CC81ADFA83}" type="sibTrans" cxnId="{A0871BBD-2744-4016-B935-BE1B0DE62B0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961026-F6EF-4981-802D-00DF4C48AD1F}">
      <dgm:prSet phldrT="[Текст]" custT="1"/>
      <dgm:spPr/>
      <dgm:t>
        <a:bodyPr/>
        <a:lstStyle/>
        <a:p>
          <a:pPr algn="l"/>
          <a:endParaRPr lang="ru-RU" sz="2800" b="0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BA953C00-E49C-4162-A52D-09706F4DBD66}" type="parTrans" cxnId="{7D98553F-76FC-4F14-AE31-6162A7E64B3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92E36F-A7B1-4CEC-A197-4492BC0B5644}" type="sibTrans" cxnId="{7D98553F-76FC-4F14-AE31-6162A7E64B3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5D01A01F-3555-452E-B2DB-4850E61D6571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III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«Не как все»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7E811906-C49F-46BB-82DD-7CB7D3254BCE}" type="parTrans" cxnId="{5D9447C6-5A8D-491C-8749-3D0BDC7515D9}">
      <dgm:prSet/>
      <dgm:spPr/>
      <dgm:t>
        <a:bodyPr/>
        <a:lstStyle/>
        <a:p>
          <a:endParaRPr lang="ru-RU"/>
        </a:p>
      </dgm:t>
    </dgm:pt>
    <dgm:pt modelId="{14DD58F4-CB6E-4331-B0D1-A6AC9A14D39F}" type="sibTrans" cxnId="{5D9447C6-5A8D-491C-8749-3D0BDC7515D9}">
      <dgm:prSet/>
      <dgm:spPr/>
      <dgm:t>
        <a:bodyPr/>
        <a:lstStyle/>
        <a:p>
          <a:endParaRPr lang="ru-RU"/>
        </a:p>
      </dgm:t>
    </dgm:pt>
    <dgm:pt modelId="{A8017492-9BD6-40D8-B07F-E7D76F7FEEF3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IV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«Гость»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494B449C-820F-41B7-B8CE-A9C2DDF2C697}" type="parTrans" cxnId="{94376494-101C-4C2D-9634-416DE657540F}">
      <dgm:prSet/>
      <dgm:spPr/>
      <dgm:t>
        <a:bodyPr/>
        <a:lstStyle/>
        <a:p>
          <a:endParaRPr lang="ru-RU"/>
        </a:p>
      </dgm:t>
    </dgm:pt>
    <dgm:pt modelId="{008D04E2-338F-42B5-BB97-BBEFB2C362CB}" type="sibTrans" cxnId="{94376494-101C-4C2D-9634-416DE657540F}">
      <dgm:prSet/>
      <dgm:spPr/>
      <dgm:t>
        <a:bodyPr/>
        <a:lstStyle/>
        <a:p>
          <a:endParaRPr lang="ru-RU"/>
        </a:p>
      </dgm:t>
    </dgm:pt>
    <dgm:pt modelId="{3A7B95D3-2DDF-4B17-B328-86E402F36AFE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«Квартиры в лесу»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455C2A0B-6E3E-4542-A06E-873DD4B22492}" type="parTrans" cxnId="{28DF11DD-91B6-4BA5-9509-3E24F9414C8A}">
      <dgm:prSet/>
      <dgm:spPr/>
      <dgm:t>
        <a:bodyPr/>
        <a:lstStyle/>
        <a:p>
          <a:endParaRPr lang="ru-RU"/>
        </a:p>
      </dgm:t>
    </dgm:pt>
    <dgm:pt modelId="{37EF4173-A41B-4A73-8374-C5F382D6D578}" type="sibTrans" cxnId="{28DF11DD-91B6-4BA5-9509-3E24F9414C8A}">
      <dgm:prSet/>
      <dgm:spPr/>
      <dgm:t>
        <a:bodyPr/>
        <a:lstStyle/>
        <a:p>
          <a:endParaRPr lang="ru-RU"/>
        </a:p>
      </dgm:t>
    </dgm:pt>
    <dgm:pt modelId="{A8F1665E-5942-46BC-A1DA-7653613EC83B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«Соседи»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2C55F2E1-BB9B-417B-A464-53E03BB7C24F}" type="parTrans" cxnId="{BC2B779D-1313-4517-87D9-529985B0D8FC}">
      <dgm:prSet/>
      <dgm:spPr/>
      <dgm:t>
        <a:bodyPr/>
        <a:lstStyle/>
        <a:p>
          <a:endParaRPr lang="ru-RU"/>
        </a:p>
      </dgm:t>
    </dgm:pt>
    <dgm:pt modelId="{2497628D-BBC4-4BAF-BAE3-689E4CA678A5}" type="sibTrans" cxnId="{BC2B779D-1313-4517-87D9-529985B0D8FC}">
      <dgm:prSet/>
      <dgm:spPr>
        <a:solidFill>
          <a:srgbClr val="166264"/>
        </a:solidFill>
        <a:ln w="76200" cmpd="tri">
          <a:solidFill>
            <a:srgbClr val="1F5F47"/>
          </a:solidFill>
        </a:ln>
      </dgm:spPr>
      <dgm:t>
        <a:bodyPr/>
        <a:lstStyle/>
        <a:p>
          <a:endParaRPr lang="ru-RU" dirty="0"/>
        </a:p>
      </dgm:t>
    </dgm:pt>
    <dgm:pt modelId="{E95819C9-2CE6-49FC-89B3-77DE35ABEC4E}" type="pres">
      <dgm:prSet presAssocID="{CF6A9670-4738-4BEB-8DD9-119559C081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F0C984-5A5B-4CCB-B491-743258A75370}" type="pres">
      <dgm:prSet presAssocID="{CF6A9670-4738-4BEB-8DD9-119559C0813C}" presName="Name1" presStyleCnt="0"/>
      <dgm:spPr/>
      <dgm:t>
        <a:bodyPr/>
        <a:lstStyle/>
        <a:p>
          <a:endParaRPr lang="ru-RU"/>
        </a:p>
      </dgm:t>
    </dgm:pt>
    <dgm:pt modelId="{B5019967-5F62-47EA-AE86-341BDD0EE4AF}" type="pres">
      <dgm:prSet presAssocID="{CF6A9670-4738-4BEB-8DD9-119559C0813C}" presName="cycle" presStyleCnt="0"/>
      <dgm:spPr/>
      <dgm:t>
        <a:bodyPr/>
        <a:lstStyle/>
        <a:p>
          <a:endParaRPr lang="ru-RU"/>
        </a:p>
      </dgm:t>
    </dgm:pt>
    <dgm:pt modelId="{D0C3B18F-E807-4242-8F06-3B1F17E3E8A5}" type="pres">
      <dgm:prSet presAssocID="{CF6A9670-4738-4BEB-8DD9-119559C0813C}" presName="srcNode" presStyleLbl="node1" presStyleIdx="0" presStyleCnt="4"/>
      <dgm:spPr/>
      <dgm:t>
        <a:bodyPr/>
        <a:lstStyle/>
        <a:p>
          <a:endParaRPr lang="ru-RU"/>
        </a:p>
      </dgm:t>
    </dgm:pt>
    <dgm:pt modelId="{D3167D4D-C44D-4EFC-93A5-3410C90CA089}" type="pres">
      <dgm:prSet presAssocID="{CF6A9670-4738-4BEB-8DD9-119559C0813C}" presName="conn" presStyleLbl="parChTrans1D2" presStyleIdx="0" presStyleCnt="1" custLinFactNeighborX="4387" custLinFactNeighborY="-3037"/>
      <dgm:spPr/>
      <dgm:t>
        <a:bodyPr/>
        <a:lstStyle/>
        <a:p>
          <a:endParaRPr lang="ru-RU"/>
        </a:p>
      </dgm:t>
    </dgm:pt>
    <dgm:pt modelId="{CF375612-F719-42C6-B58A-A1979D54E521}" type="pres">
      <dgm:prSet presAssocID="{CF6A9670-4738-4BEB-8DD9-119559C0813C}" presName="extraNode" presStyleLbl="node1" presStyleIdx="0" presStyleCnt="4"/>
      <dgm:spPr/>
      <dgm:t>
        <a:bodyPr/>
        <a:lstStyle/>
        <a:p>
          <a:endParaRPr lang="ru-RU"/>
        </a:p>
      </dgm:t>
    </dgm:pt>
    <dgm:pt modelId="{EFC7C2AB-CD7C-4926-AB39-F4254EE2E9D1}" type="pres">
      <dgm:prSet presAssocID="{CF6A9670-4738-4BEB-8DD9-119559C0813C}" presName="dstNode" presStyleLbl="node1" presStyleIdx="0" presStyleCnt="4"/>
      <dgm:spPr/>
      <dgm:t>
        <a:bodyPr/>
        <a:lstStyle/>
        <a:p>
          <a:endParaRPr lang="ru-RU"/>
        </a:p>
      </dgm:t>
    </dgm:pt>
    <dgm:pt modelId="{96E7070B-2891-4273-A51C-AB149F37FA8A}" type="pres">
      <dgm:prSet presAssocID="{A8F1665E-5942-46BC-A1DA-7653613EC83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C3B59-53BA-4AAC-89C5-88794401D8EF}" type="pres">
      <dgm:prSet presAssocID="{A8F1665E-5942-46BC-A1DA-7653613EC83B}" presName="accent_1" presStyleCnt="0"/>
      <dgm:spPr/>
      <dgm:t>
        <a:bodyPr/>
        <a:lstStyle/>
        <a:p>
          <a:endParaRPr lang="ru-RU"/>
        </a:p>
      </dgm:t>
    </dgm:pt>
    <dgm:pt modelId="{400AD0DD-B195-452E-BD76-A037269BB310}" type="pres">
      <dgm:prSet presAssocID="{A8F1665E-5942-46BC-A1DA-7653613EC83B}" presName="accentRepeatNode" presStyleLbl="solidFgAcc1" presStyleIdx="0" presStyleCnt="4" custScaleX="116263" custScaleY="110467" custLinFactNeighborX="3547" custLinFactNeighborY="-5922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ru-RU"/>
        </a:p>
      </dgm:t>
    </dgm:pt>
    <dgm:pt modelId="{9F211B9A-4A5D-46C5-87A3-DC7C058A09A9}" type="pres">
      <dgm:prSet presAssocID="{3A7B95D3-2DDF-4B17-B328-86E402F36A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01E2D-99A5-4767-9E42-2284EC66DB2E}" type="pres">
      <dgm:prSet presAssocID="{3A7B95D3-2DDF-4B17-B328-86E402F36AFE}" presName="accent_2" presStyleCnt="0"/>
      <dgm:spPr/>
      <dgm:t>
        <a:bodyPr/>
        <a:lstStyle/>
        <a:p>
          <a:endParaRPr lang="ru-RU"/>
        </a:p>
      </dgm:t>
    </dgm:pt>
    <dgm:pt modelId="{D16EB566-7418-4203-BD77-CABAE08C39A5}" type="pres">
      <dgm:prSet presAssocID="{3A7B95D3-2DDF-4B17-B328-86E402F36AFE}" presName="accentRepeatNode" presStyleLbl="solidFgAcc1" presStyleIdx="1" presStyleCnt="4" custFlipVert="1" custScaleX="110890" custScaleY="98809" custLinFactNeighborX="-6154" custLinFactNeighborY="-471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ru-RU"/>
        </a:p>
      </dgm:t>
    </dgm:pt>
    <dgm:pt modelId="{19ABA33D-B962-40A9-9D47-E3673CBDC5B9}" type="pres">
      <dgm:prSet presAssocID="{5D01A01F-3555-452E-B2DB-4850E61D657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6C208-DF33-44C2-9B15-F8B4EC112BFE}" type="pres">
      <dgm:prSet presAssocID="{5D01A01F-3555-452E-B2DB-4850E61D6571}" presName="accent_3" presStyleCnt="0"/>
      <dgm:spPr/>
      <dgm:t>
        <a:bodyPr/>
        <a:lstStyle/>
        <a:p>
          <a:endParaRPr lang="ru-RU"/>
        </a:p>
      </dgm:t>
    </dgm:pt>
    <dgm:pt modelId="{0C0F3805-F15E-4495-AEFE-F8CB99F69293}" type="pres">
      <dgm:prSet presAssocID="{5D01A01F-3555-452E-B2DB-4850E61D6571}" presName="accentRepeatNode" presStyleLbl="solidFgAcc1" presStyleIdx="2" presStyleCnt="4" custFlipVert="1" custFlipHor="0" custScaleX="110299" custScaleY="103547" custLinFactNeighborX="-24" custLinFactNeighborY="-5892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2ADF78F-47DE-47BA-8EE6-2C0D8AA18838}" type="pres">
      <dgm:prSet presAssocID="{A8017492-9BD6-40D8-B07F-E7D76F7FEEF3}" presName="text_4" presStyleLbl="node1" presStyleIdx="3" presStyleCnt="4" custScaleX="9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36F84-2BB8-4924-88A0-E1A04DC5058F}" type="pres">
      <dgm:prSet presAssocID="{A8017492-9BD6-40D8-B07F-E7D76F7FEEF3}" presName="accent_4" presStyleCnt="0"/>
      <dgm:spPr/>
      <dgm:t>
        <a:bodyPr/>
        <a:lstStyle/>
        <a:p>
          <a:endParaRPr lang="ru-RU"/>
        </a:p>
      </dgm:t>
    </dgm:pt>
    <dgm:pt modelId="{77F6A565-8F95-40CC-BC34-8FA1E4F7526D}" type="pres">
      <dgm:prSet presAssocID="{A8017492-9BD6-40D8-B07F-E7D76F7FEEF3}" presName="accentRepeatNode" presStyleLbl="solidFgAcc1" presStyleIdx="3" presStyleCnt="4" custFlipHor="1" custScaleX="109880" custScaleY="101252" custLinFactNeighborX="7058" custLinFactNeighborY="235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28DF11DD-91B6-4BA5-9509-3E24F9414C8A}" srcId="{CF6A9670-4738-4BEB-8DD9-119559C0813C}" destId="{3A7B95D3-2DDF-4B17-B328-86E402F36AFE}" srcOrd="1" destOrd="0" parTransId="{455C2A0B-6E3E-4542-A06E-873DD4B22492}" sibTransId="{37EF4173-A41B-4A73-8374-C5F382D6D578}"/>
    <dgm:cxn modelId="{BC2B779D-1313-4517-87D9-529985B0D8FC}" srcId="{CF6A9670-4738-4BEB-8DD9-119559C0813C}" destId="{A8F1665E-5942-46BC-A1DA-7653613EC83B}" srcOrd="0" destOrd="0" parTransId="{2C55F2E1-BB9B-417B-A464-53E03BB7C24F}" sibTransId="{2497628D-BBC4-4BAF-BAE3-689E4CA678A5}"/>
    <dgm:cxn modelId="{B2F84E9A-2EDE-4CA8-A4DF-FDE987FBD48E}" type="presOf" srcId="{A8017492-9BD6-40D8-B07F-E7D76F7FEEF3}" destId="{F2ADF78F-47DE-47BA-8EE6-2C0D8AA18838}" srcOrd="0" destOrd="0" presId="urn:microsoft.com/office/officeart/2008/layout/VerticalCurvedList"/>
    <dgm:cxn modelId="{E44F8FC0-DB42-4F42-918B-DCC3990ACFD0}" type="presOf" srcId="{5D01A01F-3555-452E-B2DB-4850E61D6571}" destId="{19ABA33D-B962-40A9-9D47-E3673CBDC5B9}" srcOrd="0" destOrd="0" presId="urn:microsoft.com/office/officeart/2008/layout/VerticalCurvedList"/>
    <dgm:cxn modelId="{42619780-28C0-4324-906B-FD619D7ECE3F}" type="presOf" srcId="{A8F1665E-5942-46BC-A1DA-7653613EC83B}" destId="{96E7070B-2891-4273-A51C-AB149F37FA8A}" srcOrd="0" destOrd="0" presId="urn:microsoft.com/office/officeart/2008/layout/VerticalCurvedList"/>
    <dgm:cxn modelId="{848A649E-9673-440B-8FCE-23748BCFFA7A}" type="presOf" srcId="{D32D3160-51F8-4B41-A5FE-F0E6868C6AB1}" destId="{19ABA33D-B962-40A9-9D47-E3673CBDC5B9}" srcOrd="0" destOrd="1" presId="urn:microsoft.com/office/officeart/2008/layout/VerticalCurvedList"/>
    <dgm:cxn modelId="{5D9447C6-5A8D-491C-8749-3D0BDC7515D9}" srcId="{CF6A9670-4738-4BEB-8DD9-119559C0813C}" destId="{5D01A01F-3555-452E-B2DB-4850E61D6571}" srcOrd="2" destOrd="0" parTransId="{7E811906-C49F-46BB-82DD-7CB7D3254BCE}" sibTransId="{14DD58F4-CB6E-4331-B0D1-A6AC9A14D39F}"/>
    <dgm:cxn modelId="{03148FEC-E9F5-4BE7-A30D-FC0FA00C2026}" type="presOf" srcId="{2497628D-BBC4-4BAF-BAE3-689E4CA678A5}" destId="{D3167D4D-C44D-4EFC-93A5-3410C90CA089}" srcOrd="0" destOrd="0" presId="urn:microsoft.com/office/officeart/2008/layout/VerticalCurvedList"/>
    <dgm:cxn modelId="{4D576573-2104-4C3A-9D5A-C89E689F6775}" type="presOf" srcId="{9E961026-F6EF-4981-802D-00DF4C48AD1F}" destId="{F2ADF78F-47DE-47BA-8EE6-2C0D8AA18838}" srcOrd="0" destOrd="1" presId="urn:microsoft.com/office/officeart/2008/layout/VerticalCurvedList"/>
    <dgm:cxn modelId="{3FD9E648-AD07-4232-AA8D-37936C7F35BB}" type="presOf" srcId="{CF6A9670-4738-4BEB-8DD9-119559C0813C}" destId="{E95819C9-2CE6-49FC-89B3-77DE35ABEC4E}" srcOrd="0" destOrd="0" presId="urn:microsoft.com/office/officeart/2008/layout/VerticalCurvedList"/>
    <dgm:cxn modelId="{48B3574B-DABA-4D7B-BAB3-DA2612D0B260}" type="presOf" srcId="{3A7B95D3-2DDF-4B17-B328-86E402F36AFE}" destId="{9F211B9A-4A5D-46C5-87A3-DC7C058A09A9}" srcOrd="0" destOrd="0" presId="urn:microsoft.com/office/officeart/2008/layout/VerticalCurvedList"/>
    <dgm:cxn modelId="{7D98553F-76FC-4F14-AE31-6162A7E64B33}" srcId="{A8017492-9BD6-40D8-B07F-E7D76F7FEEF3}" destId="{9E961026-F6EF-4981-802D-00DF4C48AD1F}" srcOrd="0" destOrd="0" parTransId="{BA953C00-E49C-4162-A52D-09706F4DBD66}" sibTransId="{9E92E36F-A7B1-4CEC-A197-4492BC0B5644}"/>
    <dgm:cxn modelId="{A0871BBD-2744-4016-B935-BE1B0DE62B03}" srcId="{5D01A01F-3555-452E-B2DB-4850E61D6571}" destId="{D32D3160-51F8-4B41-A5FE-F0E6868C6AB1}" srcOrd="0" destOrd="0" parTransId="{FB421A7A-A19B-43E9-B77A-C106DC6FD345}" sibTransId="{2A9E8A01-FA45-48FF-B38F-E4CC81ADFA83}"/>
    <dgm:cxn modelId="{94376494-101C-4C2D-9634-416DE657540F}" srcId="{CF6A9670-4738-4BEB-8DD9-119559C0813C}" destId="{A8017492-9BD6-40D8-B07F-E7D76F7FEEF3}" srcOrd="3" destOrd="0" parTransId="{494B449C-820F-41B7-B8CE-A9C2DDF2C697}" sibTransId="{008D04E2-338F-42B5-BB97-BBEFB2C362CB}"/>
    <dgm:cxn modelId="{3506A1C8-ECF9-4180-BF29-743DFD9A651C}" type="presParOf" srcId="{E95819C9-2CE6-49FC-89B3-77DE35ABEC4E}" destId="{65F0C984-5A5B-4CCB-B491-743258A75370}" srcOrd="0" destOrd="0" presId="urn:microsoft.com/office/officeart/2008/layout/VerticalCurvedList"/>
    <dgm:cxn modelId="{5C69BA1D-5A25-461F-B113-77ECA7EECCA0}" type="presParOf" srcId="{65F0C984-5A5B-4CCB-B491-743258A75370}" destId="{B5019967-5F62-47EA-AE86-341BDD0EE4AF}" srcOrd="0" destOrd="0" presId="urn:microsoft.com/office/officeart/2008/layout/VerticalCurvedList"/>
    <dgm:cxn modelId="{0153FE9A-3436-44AB-93A6-4FBDD2899EEF}" type="presParOf" srcId="{B5019967-5F62-47EA-AE86-341BDD0EE4AF}" destId="{D0C3B18F-E807-4242-8F06-3B1F17E3E8A5}" srcOrd="0" destOrd="0" presId="urn:microsoft.com/office/officeart/2008/layout/VerticalCurvedList"/>
    <dgm:cxn modelId="{ECEE36A9-FB17-44AF-8BF8-24A74197E4CE}" type="presParOf" srcId="{B5019967-5F62-47EA-AE86-341BDD0EE4AF}" destId="{D3167D4D-C44D-4EFC-93A5-3410C90CA089}" srcOrd="1" destOrd="0" presId="urn:microsoft.com/office/officeart/2008/layout/VerticalCurvedList"/>
    <dgm:cxn modelId="{E9B41207-332E-4317-8977-959FB856BA49}" type="presParOf" srcId="{B5019967-5F62-47EA-AE86-341BDD0EE4AF}" destId="{CF375612-F719-42C6-B58A-A1979D54E521}" srcOrd="2" destOrd="0" presId="urn:microsoft.com/office/officeart/2008/layout/VerticalCurvedList"/>
    <dgm:cxn modelId="{51B44669-4DFC-4167-B9B3-52D12FBD8DFB}" type="presParOf" srcId="{B5019967-5F62-47EA-AE86-341BDD0EE4AF}" destId="{EFC7C2AB-CD7C-4926-AB39-F4254EE2E9D1}" srcOrd="3" destOrd="0" presId="urn:microsoft.com/office/officeart/2008/layout/VerticalCurvedList"/>
    <dgm:cxn modelId="{D8695F2B-241F-4AA0-BED1-A54930C1E121}" type="presParOf" srcId="{65F0C984-5A5B-4CCB-B491-743258A75370}" destId="{96E7070B-2891-4273-A51C-AB149F37FA8A}" srcOrd="1" destOrd="0" presId="urn:microsoft.com/office/officeart/2008/layout/VerticalCurvedList"/>
    <dgm:cxn modelId="{491E337F-E68A-4814-A325-2E35FB902CF0}" type="presParOf" srcId="{65F0C984-5A5B-4CCB-B491-743258A75370}" destId="{6D2C3B59-53BA-4AAC-89C5-88794401D8EF}" srcOrd="2" destOrd="0" presId="urn:microsoft.com/office/officeart/2008/layout/VerticalCurvedList"/>
    <dgm:cxn modelId="{5D69C11E-2ED8-4FF8-B6B7-DF884FE73FDD}" type="presParOf" srcId="{6D2C3B59-53BA-4AAC-89C5-88794401D8EF}" destId="{400AD0DD-B195-452E-BD76-A037269BB310}" srcOrd="0" destOrd="0" presId="urn:microsoft.com/office/officeart/2008/layout/VerticalCurvedList"/>
    <dgm:cxn modelId="{6C868C76-41D4-41D4-98C7-83D24ABFF42D}" type="presParOf" srcId="{65F0C984-5A5B-4CCB-B491-743258A75370}" destId="{9F211B9A-4A5D-46C5-87A3-DC7C058A09A9}" srcOrd="3" destOrd="0" presId="urn:microsoft.com/office/officeart/2008/layout/VerticalCurvedList"/>
    <dgm:cxn modelId="{5CE10AD4-F371-4AEE-9F26-A1B3527F8F99}" type="presParOf" srcId="{65F0C984-5A5B-4CCB-B491-743258A75370}" destId="{9B401E2D-99A5-4767-9E42-2284EC66DB2E}" srcOrd="4" destOrd="0" presId="urn:microsoft.com/office/officeart/2008/layout/VerticalCurvedList"/>
    <dgm:cxn modelId="{264FACBE-4ED8-450E-A323-43C87F4C4EC4}" type="presParOf" srcId="{9B401E2D-99A5-4767-9E42-2284EC66DB2E}" destId="{D16EB566-7418-4203-BD77-CABAE08C39A5}" srcOrd="0" destOrd="0" presId="urn:microsoft.com/office/officeart/2008/layout/VerticalCurvedList"/>
    <dgm:cxn modelId="{8A772D0B-B693-4011-821B-5AD4F4268E81}" type="presParOf" srcId="{65F0C984-5A5B-4CCB-B491-743258A75370}" destId="{19ABA33D-B962-40A9-9D47-E3673CBDC5B9}" srcOrd="5" destOrd="0" presId="urn:microsoft.com/office/officeart/2008/layout/VerticalCurvedList"/>
    <dgm:cxn modelId="{4C03AEAB-4A77-4448-B952-76925C038A7B}" type="presParOf" srcId="{65F0C984-5A5B-4CCB-B491-743258A75370}" destId="{6B66C208-DF33-44C2-9B15-F8B4EC112BFE}" srcOrd="6" destOrd="0" presId="urn:microsoft.com/office/officeart/2008/layout/VerticalCurvedList"/>
    <dgm:cxn modelId="{A496674D-D6F3-4DF9-A708-CF81A349D1BA}" type="presParOf" srcId="{6B66C208-DF33-44C2-9B15-F8B4EC112BFE}" destId="{0C0F3805-F15E-4495-AEFE-F8CB99F69293}" srcOrd="0" destOrd="0" presId="urn:microsoft.com/office/officeart/2008/layout/VerticalCurvedList"/>
    <dgm:cxn modelId="{3466C941-9CD6-4575-8050-FC706FB992F2}" type="presParOf" srcId="{65F0C984-5A5B-4CCB-B491-743258A75370}" destId="{F2ADF78F-47DE-47BA-8EE6-2C0D8AA18838}" srcOrd="7" destOrd="0" presId="urn:microsoft.com/office/officeart/2008/layout/VerticalCurvedList"/>
    <dgm:cxn modelId="{E98696D2-4F49-4A4A-A719-9E30FE17296C}" type="presParOf" srcId="{65F0C984-5A5B-4CCB-B491-743258A75370}" destId="{1EB36F84-2BB8-4924-88A0-E1A04DC5058F}" srcOrd="8" destOrd="0" presId="urn:microsoft.com/office/officeart/2008/layout/VerticalCurvedList"/>
    <dgm:cxn modelId="{B3EF56A5-E93E-4917-8678-E0C93F46374E}" type="presParOf" srcId="{1EB36F84-2BB8-4924-88A0-E1A04DC5058F}" destId="{77F6A565-8F95-40CC-BC34-8FA1E4F752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167D4D-C44D-4EFC-93A5-3410C90CA089}">
      <dsp:nvSpPr>
        <dsp:cNvPr id="0" name=""/>
        <dsp:cNvSpPr/>
      </dsp:nvSpPr>
      <dsp:spPr>
        <a:xfrm>
          <a:off x="-5006065" y="-1005911"/>
          <a:ext cx="6327238" cy="6327238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solidFill>
          <a:srgbClr val="166264"/>
        </a:solidFill>
        <a:ln w="76200" cap="flat" cmpd="tri" algn="ctr">
          <a:solidFill>
            <a:srgbClr val="1F5F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7070B-2891-4273-A51C-AB149F37FA8A}">
      <dsp:nvSpPr>
        <dsp:cNvPr id="0" name=""/>
        <dsp:cNvSpPr/>
      </dsp:nvSpPr>
      <dsp:spPr>
        <a:xfrm>
          <a:off x="560647" y="361315"/>
          <a:ext cx="6562088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«Соседи»</a:t>
          </a:r>
          <a:endParaRPr lang="ru-RU" sz="3600" b="0" kern="1200" dirty="0">
            <a:solidFill>
              <a:srgbClr val="1F5F47"/>
            </a:solidFill>
            <a:effectLst/>
          </a:endParaRPr>
        </a:p>
      </dsp:txBody>
      <dsp:txXfrm>
        <a:off x="560647" y="361315"/>
        <a:ext cx="6562088" cy="723006"/>
      </dsp:txXfrm>
    </dsp:sp>
    <dsp:sp modelId="{400AD0DD-B195-452E-BD76-A037269BB310}">
      <dsp:nvSpPr>
        <dsp:cNvPr id="0" name=""/>
        <dsp:cNvSpPr/>
      </dsp:nvSpPr>
      <dsp:spPr>
        <a:xfrm>
          <a:off x="67335" y="170120"/>
          <a:ext cx="1050736" cy="9983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211B9A-4A5D-46C5-87A3-DC7C058A09A9}">
      <dsp:nvSpPr>
        <dsp:cNvPr id="0" name=""/>
        <dsp:cNvSpPr/>
      </dsp:nvSpPr>
      <dsp:spPr>
        <a:xfrm>
          <a:off x="975163" y="1446013"/>
          <a:ext cx="6147571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«Квартиры в лесу»</a:t>
          </a:r>
          <a:endParaRPr lang="ru-RU" sz="3600" b="0" kern="1200" dirty="0">
            <a:solidFill>
              <a:srgbClr val="1F5F47"/>
            </a:solidFill>
            <a:effectLst/>
          </a:endParaRPr>
        </a:p>
      </dsp:txBody>
      <dsp:txXfrm>
        <a:off x="975163" y="1446013"/>
        <a:ext cx="6147571" cy="723006"/>
      </dsp:txXfrm>
    </dsp:sp>
    <dsp:sp modelId="{D16EB566-7418-4203-BD77-CABAE08C39A5}">
      <dsp:nvSpPr>
        <dsp:cNvPr id="0" name=""/>
        <dsp:cNvSpPr/>
      </dsp:nvSpPr>
      <dsp:spPr>
        <a:xfrm flipV="1">
          <a:off x="418457" y="1318434"/>
          <a:ext cx="1002177" cy="8929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9ABA33D-B962-40A9-9D47-E3673CBDC5B9}">
      <dsp:nvSpPr>
        <dsp:cNvPr id="0" name=""/>
        <dsp:cNvSpPr/>
      </dsp:nvSpPr>
      <dsp:spPr>
        <a:xfrm>
          <a:off x="975163" y="2530711"/>
          <a:ext cx="6147571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III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«Не как все»</a:t>
          </a:r>
          <a:endParaRPr lang="ru-RU" sz="3600" b="0" kern="1200" dirty="0">
            <a:solidFill>
              <a:srgbClr val="1F5F47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975163" y="2530711"/>
        <a:ext cx="6147571" cy="723006"/>
      </dsp:txXfrm>
    </dsp:sp>
    <dsp:sp modelId="{0C0F3805-F15E-4495-AEFE-F8CB99F69293}">
      <dsp:nvSpPr>
        <dsp:cNvPr id="0" name=""/>
        <dsp:cNvSpPr/>
      </dsp:nvSpPr>
      <dsp:spPr>
        <a:xfrm flipV="1">
          <a:off x="476528" y="2371057"/>
          <a:ext cx="996836" cy="9358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ADF78F-47DE-47BA-8EE6-2C0D8AA18838}">
      <dsp:nvSpPr>
        <dsp:cNvPr id="0" name=""/>
        <dsp:cNvSpPr/>
      </dsp:nvSpPr>
      <dsp:spPr>
        <a:xfrm>
          <a:off x="644018" y="3615409"/>
          <a:ext cx="6395345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IV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«Гость»</a:t>
          </a:r>
          <a:endParaRPr lang="ru-RU" sz="3600" b="0" kern="1200" dirty="0">
            <a:solidFill>
              <a:srgbClr val="1F5F47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644018" y="3615409"/>
        <a:ext cx="6395345" cy="723006"/>
      </dsp:txXfrm>
    </dsp:sp>
    <dsp:sp modelId="{77F6A565-8F95-40CC-BC34-8FA1E4F7526D}">
      <dsp:nvSpPr>
        <dsp:cNvPr id="0" name=""/>
        <dsp:cNvSpPr/>
      </dsp:nvSpPr>
      <dsp:spPr>
        <a:xfrm flipH="1">
          <a:off x="127909" y="3540650"/>
          <a:ext cx="993049" cy="9150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186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109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090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425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42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53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79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49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994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191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08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6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goodnewsanimal.ru/_nw/44/s28855548.jpg" TargetMode="External"/><Relationship Id="rId13" Type="http://schemas.openxmlformats.org/officeDocument/2006/relationships/hyperlink" Target="http://akvaok.ru/wp-content/uploads/2019/01/rak-i-aktiniya-1-600x353.jpg" TargetMode="External"/><Relationship Id="rId18" Type="http://schemas.openxmlformats.org/officeDocument/2006/relationships/hyperlink" Target="https://sich.ru/wp-content/uploads/2017/11/gdsc-q9e0d5.jpg" TargetMode="External"/><Relationship Id="rId3" Type="http://schemas.openxmlformats.org/officeDocument/2006/relationships/hyperlink" Target="http://nsc.1sep.ru/index.php?year=2000&amp;num=26" TargetMode="External"/><Relationship Id="rId21" Type="http://schemas.openxmlformats.org/officeDocument/2006/relationships/hyperlink" Target="https://get.pxhere.com/photo/landscape-nature-bird-wing-wildlife-beak-fauna-poultry-close-up-birds-duck-animals-vertebrate-ducks-waterfowl-water-bird-mallard-mallards-ducks-geese-and-swans-1214400.jpg" TargetMode="External"/><Relationship Id="rId7" Type="http://schemas.openxmlformats.org/officeDocument/2006/relationships/hyperlink" Target="http://allforchildren.ru/why/illustr/misc93-2.jpg" TargetMode="External"/><Relationship Id="rId12" Type="http://schemas.openxmlformats.org/officeDocument/2006/relationships/hyperlink" Target="https://www.sharkwater.com/wp-content/uploads/2018/07/lemon-shark-2.jpg" TargetMode="External"/><Relationship Id="rId17" Type="http://schemas.openxmlformats.org/officeDocument/2006/relationships/hyperlink" Target="https://cdn.fishki.net/upload/post/2018/02/27/2523303/tn/cuckoo-eggs-by-john-markham-bruce-coleman-ltd.jpg" TargetMode="External"/><Relationship Id="rId25" Type="http://schemas.openxmlformats.org/officeDocument/2006/relationships/slide" Target="slide2.xml"/><Relationship Id="rId2" Type="http://schemas.openxmlformats.org/officeDocument/2006/relationships/image" Target="../media/image2.jpeg"/><Relationship Id="rId16" Type="http://schemas.openxmlformats.org/officeDocument/2006/relationships/hyperlink" Target="http://tukai-rt.ru/resize/shd/images/uploads/news/2018/7/20/61fa34c7ab5953940d12ca59132cd4fa.jpg" TargetMode="External"/><Relationship Id="rId20" Type="http://schemas.openxmlformats.org/officeDocument/2006/relationships/hyperlink" Target="https://c.pxhere.com/photos/71/48/duck_water_bird_poultry_plumage_water_feather_bird_animal-552961.jpg!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playground.ru/i/pix/472799/image.jpg" TargetMode="External"/><Relationship Id="rId11" Type="http://schemas.openxmlformats.org/officeDocument/2006/relationships/hyperlink" Target="https://justdoits.guru/wp-content/uploads/2018/03/muravi-vyrashchivayut-tlyu.jpg" TargetMode="External"/><Relationship Id="rId24" Type="http://schemas.openxmlformats.org/officeDocument/2006/relationships/hyperlink" Target="https://24tv.ua/resources/photos/news/201704/812083.jpg" TargetMode="External"/><Relationship Id="rId5" Type="http://schemas.openxmlformats.org/officeDocument/2006/relationships/hyperlink" Target="https://a.allegroimg.com/s1024/01021e/b1865d2442e8a851b2fcd8b711aa" TargetMode="External"/><Relationship Id="rId15" Type="http://schemas.openxmlformats.org/officeDocument/2006/relationships/hyperlink" Target="https://drunkguest.com/13-udivitelnyx-domov-zhivotnyx/" TargetMode="External"/><Relationship Id="rId23" Type="http://schemas.openxmlformats.org/officeDocument/2006/relationships/hyperlink" Target="https://i.sunhome.ru/journal/144/ukus-komara-v2.orig.jpg" TargetMode="External"/><Relationship Id="rId10" Type="http://schemas.openxmlformats.org/officeDocument/2006/relationships/hyperlink" Target="https://get.wallhere.com/photo/Africa-bird-animal-Zoo-zoom-stripes-ostrich-zebra-afrika-tierpark-gelsenkirchen-tiergarten-tier-vogel-strauss-streifen-provocation-zoomerlebniswelt-laufvogel-provokation-979541.jpg" TargetMode="External"/><Relationship Id="rId19" Type="http://schemas.openxmlformats.org/officeDocument/2006/relationships/hyperlink" Target="https://images.freeimages.com/images/large-previews/daa/mallard-duck-1247796.jpg" TargetMode="External"/><Relationship Id="rId4" Type="http://schemas.openxmlformats.org/officeDocument/2006/relationships/hyperlink" Target="http://collegy.ucoz.ru/publ/49-1-0-2552" TargetMode="External"/><Relationship Id="rId9" Type="http://schemas.openxmlformats.org/officeDocument/2006/relationships/hyperlink" Target="http://d24wuq6o951i2g.cloudfront.net/img/events/id/206/2061148/assets/788.symbiosis.jpg" TargetMode="External"/><Relationship Id="rId14" Type="http://schemas.openxmlformats.org/officeDocument/2006/relationships/hyperlink" Target="https://thetransientbiologist.files.wordpress.com/2014/07/oropendula_evanstad_4011772376_dca97246ce_o.jpg" TargetMode="External"/><Relationship Id="rId22" Type="http://schemas.openxmlformats.org/officeDocument/2006/relationships/hyperlink" Target="http://nashiptichki.ru/wp-content/uploads/2017/09/1800x1199_679804_www.ArtFile.ru_-1024x682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14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1.xml"/><Relationship Id="rId4" Type="http://schemas.openxmlformats.org/officeDocument/2006/relationships/diagramLayout" Target="../diagrams/layout1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009" y="867266"/>
            <a:ext cx="6913983" cy="27903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eflate">
              <a:avLst>
                <a:gd name="adj" fmla="val 8645"/>
              </a:avLst>
            </a:prstTxWarp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Эти забавные животные</a:t>
            </a:r>
            <a:r>
              <a:rPr lang="en-US" sz="60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-VI</a:t>
            </a:r>
            <a:endParaRPr lang="ru-RU" sz="60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009" y="5564154"/>
            <a:ext cx="6913983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Царенко  Галина  Евгеньевна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243" y="217713"/>
            <a:ext cx="8700941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Филворд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«Жилище животных»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1404" y="142079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М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7278" y="142079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У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5054" y="142079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Р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47861" y="142079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Б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59636" y="142079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О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30577" y="142079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Н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02546" y="142079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Л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4515" y="142079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У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59636" y="201931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Р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51404" y="201931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Т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51404" y="50387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Т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77278" y="201931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Н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15054" y="201931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А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30577" y="201931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А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02546" y="201931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Е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74515" y="201931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Й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47861" y="201931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Е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51404" y="260986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И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51404" y="44291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Е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51404" y="38195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Р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51404" y="3216498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М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47861" y="38195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Н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47861" y="3216498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Й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47861" y="260986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Р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15054" y="50387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З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115054" y="44291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Е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115054" y="38195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Н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15054" y="3216498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Е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115054" y="260986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В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377278" y="50387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Д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377278" y="44291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О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377278" y="38195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Г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77278" y="3216498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К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377278" y="260986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И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574515" y="3216498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Х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74515" y="260986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Л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47861" y="50387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К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847861" y="44291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И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302546" y="38195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О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302546" y="3216498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Л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302546" y="260986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О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574515" y="50387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К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574515" y="44291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Т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574515" y="38195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А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030577" y="38195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В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030577" y="3216498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О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030577" y="260986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Г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302546" y="50387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А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302546" y="44291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Г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759636" y="2609864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А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30577" y="50387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О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30577" y="44291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О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759636" y="44291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П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759636" y="38195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У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759636" y="3216498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Д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759636" y="5038739"/>
            <a:ext cx="688088" cy="562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Л</a:t>
            </a:r>
            <a:endParaRPr lang="ru-RU" sz="4400" b="1" dirty="0">
              <a:solidFill>
                <a:srgbClr val="0A4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CF4F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CF4F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CF4F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CF4F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37E7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37E7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37E7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37E7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320A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320A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320A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320A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320A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320A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320A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320A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320A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AD1D4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AD1D4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AD1D4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AD1D4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AD1D4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AD1D4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877A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877A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877A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877A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877A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877A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4550"/>
            <a:ext cx="8729331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  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тур  «Не как все»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0" name="Стрелка вправо 29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 основании крыльев"/>
          <p:cNvSpPr/>
          <p:nvPr/>
        </p:nvSpPr>
        <p:spPr>
          <a:xfrm>
            <a:off x="4965452" y="1701278"/>
            <a:ext cx="2943166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плавают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9" name="на груди"/>
          <p:cNvSpPr/>
          <p:nvPr/>
        </p:nvSpPr>
        <p:spPr>
          <a:xfrm>
            <a:off x="4986717" y="3342263"/>
            <a:ext cx="2930480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летают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0" name="в передних ножках"/>
          <p:cNvSpPr/>
          <p:nvPr/>
        </p:nvSpPr>
        <p:spPr>
          <a:xfrm>
            <a:off x="4986717" y="4958439"/>
            <a:ext cx="2936823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бегают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23172" y="1690648"/>
            <a:ext cx="2800272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рыбы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7342" y="3342301"/>
            <a:ext cx="2786102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птицы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26715" y="4958441"/>
            <a:ext cx="2786097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звери</a:t>
            </a:r>
            <a:endParaRPr lang="ru-RU" sz="4000" b="1" dirty="0">
              <a:solidFill>
                <a:srgbClr val="1F5F47"/>
              </a:solidFill>
            </a:endParaRPr>
          </a:p>
        </p:txBody>
      </p:sp>
      <p:pic>
        <p:nvPicPr>
          <p:cNvPr id="11" name="Picture 6" descr="http://ocean-voyage.narod.ru/images/item/question.gif"/>
          <p:cNvPicPr>
            <a:picLocks noChangeAspect="1" noChangeArrowheads="1"/>
          </p:cNvPicPr>
          <p:nvPr/>
        </p:nvPicPr>
        <p:blipFill>
          <a:blip r:embed="rId3" cstate="print"/>
          <a:srcRect l="21533" t="5533" r="22237" b="2869"/>
          <a:stretch>
            <a:fillRect/>
          </a:stretch>
        </p:blipFill>
        <p:spPr bwMode="auto">
          <a:xfrm>
            <a:off x="8059483" y="265815"/>
            <a:ext cx="713878" cy="871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0226 0.4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7 L 0.00034 -0.234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93 L -0.00173 -0.23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53" y="217713"/>
            <a:ext cx="8729331" cy="1754326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Есть  в  птичьем  царстве  счастливцы, умеющие  и  ходить,  и  плавать,  и  летать. Назови  их.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98816" y="2605101"/>
            <a:ext cx="4346368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Страус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8816" y="5315727"/>
            <a:ext cx="4334493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Грач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410691" y="3951875"/>
            <a:ext cx="4334493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Утка</a:t>
            </a:r>
            <a:endParaRPr lang="ru-RU" sz="40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летает"/>
          <p:cNvSpPr/>
          <p:nvPr/>
        </p:nvSpPr>
        <p:spPr>
          <a:xfrm>
            <a:off x="922661" y="4118348"/>
            <a:ext cx="3429000" cy="239232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A4200"/>
              </a:solidFill>
            </a:endParaRPr>
          </a:p>
        </p:txBody>
      </p:sp>
      <p:sp>
        <p:nvSpPr>
          <p:cNvPr id="25" name="плавает"/>
          <p:cNvSpPr/>
          <p:nvPr/>
        </p:nvSpPr>
        <p:spPr>
          <a:xfrm>
            <a:off x="4683045" y="3763941"/>
            <a:ext cx="3429000" cy="240647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A4200"/>
              </a:solidFill>
            </a:endParaRPr>
          </a:p>
        </p:txBody>
      </p:sp>
      <p:sp>
        <p:nvSpPr>
          <p:cNvPr id="24" name="ходит"/>
          <p:cNvSpPr/>
          <p:nvPr/>
        </p:nvSpPr>
        <p:spPr>
          <a:xfrm>
            <a:off x="5023284" y="1059721"/>
            <a:ext cx="3429000" cy="241003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A4200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243" y="217713"/>
            <a:ext cx="8700941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Утка  умеет  всё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28" name="Управляющая кнопка: домой 27">
            <a:hlinkClick r:id="rId6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ерно"/>
          <p:cNvSpPr/>
          <p:nvPr/>
        </p:nvSpPr>
        <p:spPr>
          <a:xfrm>
            <a:off x="5019748" y="1066816"/>
            <a:ext cx="3429000" cy="24100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A4200"/>
                </a:solidFill>
              </a:rPr>
              <a:t>Ходит</a:t>
            </a:r>
            <a:endParaRPr lang="ru-RU" sz="4800" b="1" dirty="0">
              <a:solidFill>
                <a:srgbClr val="0A4200"/>
              </a:solidFill>
            </a:endParaRPr>
          </a:p>
        </p:txBody>
      </p:sp>
      <p:sp>
        <p:nvSpPr>
          <p:cNvPr id="8" name="верно"/>
          <p:cNvSpPr/>
          <p:nvPr/>
        </p:nvSpPr>
        <p:spPr>
          <a:xfrm>
            <a:off x="4679507" y="3771036"/>
            <a:ext cx="3429000" cy="240647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A4200"/>
                </a:solidFill>
              </a:rPr>
              <a:t>Плавает</a:t>
            </a:r>
            <a:endParaRPr lang="ru-RU" sz="4800" b="1" dirty="0">
              <a:solidFill>
                <a:srgbClr val="0A4200"/>
              </a:solidFill>
            </a:endParaRPr>
          </a:p>
        </p:txBody>
      </p:sp>
      <p:sp>
        <p:nvSpPr>
          <p:cNvPr id="9" name="верно"/>
          <p:cNvSpPr/>
          <p:nvPr/>
        </p:nvSpPr>
        <p:spPr>
          <a:xfrm>
            <a:off x="919123" y="4125443"/>
            <a:ext cx="3429000" cy="23923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A4200"/>
                </a:solidFill>
              </a:rPr>
              <a:t>Летает</a:t>
            </a:r>
            <a:endParaRPr lang="ru-RU" sz="4800" b="1" dirty="0">
              <a:solidFill>
                <a:srgbClr val="0A4200"/>
              </a:solidFill>
            </a:endParaRPr>
          </a:p>
        </p:txBody>
      </p:sp>
      <p:cxnSp>
        <p:nvCxnSpPr>
          <p:cNvPr id="11" name="Прямая со стрелкой 10"/>
          <p:cNvCxnSpPr>
            <a:endCxn id="7" idx="1"/>
          </p:cNvCxnSpPr>
          <p:nvPr/>
        </p:nvCxnSpPr>
        <p:spPr>
          <a:xfrm flipV="1">
            <a:off x="3296093" y="2271831"/>
            <a:ext cx="1723655" cy="694653"/>
          </a:xfrm>
          <a:prstGeom prst="straightConnector1">
            <a:avLst/>
          </a:prstGeom>
          <a:ln w="28575">
            <a:solidFill>
              <a:srgbClr val="0A4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0"/>
          </p:cNvCxnSpPr>
          <p:nvPr/>
        </p:nvCxnSpPr>
        <p:spPr>
          <a:xfrm flipH="1">
            <a:off x="2633623" y="3009014"/>
            <a:ext cx="630572" cy="1116429"/>
          </a:xfrm>
          <a:prstGeom prst="straightConnector1">
            <a:avLst/>
          </a:prstGeom>
          <a:ln w="28575">
            <a:solidFill>
              <a:srgbClr val="0A4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74828" y="2934586"/>
            <a:ext cx="1436577" cy="2071588"/>
          </a:xfrm>
          <a:prstGeom prst="straightConnector1">
            <a:avLst/>
          </a:prstGeom>
          <a:ln w="28575">
            <a:solidFill>
              <a:srgbClr val="0A4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s://images.freeimages.com/images/large-previews/daa/mallard-duck-124779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99459" y="1467294"/>
            <a:ext cx="2987749" cy="2396133"/>
          </a:xfrm>
          <a:prstGeom prst="rect">
            <a:avLst/>
          </a:prstGeom>
          <a:noFill/>
        </p:spPr>
      </p:pic>
      <p:sp>
        <p:nvSpPr>
          <p:cNvPr id="32" name="ходит проз"/>
          <p:cNvSpPr/>
          <p:nvPr/>
        </p:nvSpPr>
        <p:spPr>
          <a:xfrm>
            <a:off x="5012653" y="1059721"/>
            <a:ext cx="3429000" cy="241003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A4200"/>
              </a:solidFill>
            </a:endParaRPr>
          </a:p>
        </p:txBody>
      </p:sp>
      <p:sp>
        <p:nvSpPr>
          <p:cNvPr id="35" name="летает проз"/>
          <p:cNvSpPr/>
          <p:nvPr/>
        </p:nvSpPr>
        <p:spPr>
          <a:xfrm>
            <a:off x="901395" y="4128981"/>
            <a:ext cx="3429000" cy="239232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A4200"/>
              </a:solidFill>
            </a:endParaRPr>
          </a:p>
        </p:txBody>
      </p:sp>
      <p:sp>
        <p:nvSpPr>
          <p:cNvPr id="34" name="плавает проз"/>
          <p:cNvSpPr/>
          <p:nvPr/>
        </p:nvSpPr>
        <p:spPr>
          <a:xfrm>
            <a:off x="4672412" y="3753308"/>
            <a:ext cx="3429000" cy="2406479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A4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5" grpId="0" animBg="1"/>
      <p:bldP spid="25" grpId="1" animBg="1"/>
      <p:bldP spid="24" grpId="0" animBg="1"/>
      <p:bldP spid="2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15009" y="217713"/>
            <a:ext cx="6913983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 тур  «Гость»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77118" y="1262112"/>
            <a:ext cx="2160240" cy="648072"/>
            <a:chOff x="6084168" y="4437112"/>
            <a:chExt cx="2160240" cy="6480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6084168" y="4437112"/>
              <a:ext cx="2160240" cy="648072"/>
            </a:xfrm>
            <a:prstGeom prst="triangl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>
              <a:off x="6156176" y="4581128"/>
              <a:ext cx="2016224" cy="504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77118" y="1910184"/>
            <a:ext cx="2142067" cy="12718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816" y="2148276"/>
            <a:ext cx="1414843" cy="9537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7" name="Равнобедренный треугольник 26"/>
          <p:cNvSpPr/>
          <p:nvPr/>
        </p:nvSpPr>
        <p:spPr>
          <a:xfrm rot="16200000" flipH="1">
            <a:off x="1449226" y="2018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369105" y="2018197"/>
            <a:ext cx="1296144" cy="108011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477118" y="2558256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Равнобедренный треугольник 29"/>
          <p:cNvSpPr/>
          <p:nvPr/>
        </p:nvSpPr>
        <p:spPr>
          <a:xfrm flipV="1">
            <a:off x="477118" y="1919709"/>
            <a:ext cx="2160240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972858" y="1370026"/>
            <a:ext cx="5700156" cy="3857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6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Некрупное летающее насекомое.</a:t>
            </a:r>
            <a:br>
              <a:rPr lang="ru-RU" sz="3200" dirty="0" smtClean="0">
                <a:solidFill>
                  <a:srgbClr val="0A4200"/>
                </a:solidFill>
              </a:rPr>
            </a:br>
            <a:r>
              <a:rPr lang="ru-RU" sz="3200" dirty="0" smtClean="0">
                <a:solidFill>
                  <a:srgbClr val="0A4200"/>
                </a:solidFill>
              </a:rPr>
              <a:t>С ним ведется постоянная борьба, оно доставляют неприятные ощущения после укуса и может переносить опаснейшие болезни!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0999" y="3786485"/>
            <a:ext cx="2619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800" dirty="0" smtClean="0"/>
              <a:t>Щелкните </a:t>
            </a:r>
          </a:p>
          <a:p>
            <a:pPr algn="ctr"/>
            <a:r>
              <a:rPr lang="ru-RU" sz="2800" dirty="0" smtClean="0"/>
              <a:t>по конверту</a:t>
            </a:r>
            <a:br>
              <a:rPr lang="ru-RU" sz="2800" dirty="0" smtClean="0"/>
            </a:br>
            <a:r>
              <a:rPr lang="ru-RU" sz="2800" dirty="0" smtClean="0"/>
              <a:t>и он откроется. Отгадайте </a:t>
            </a:r>
          </a:p>
          <a:p>
            <a:pPr algn="ctr"/>
            <a:r>
              <a:rPr lang="ru-RU" sz="2800" dirty="0" smtClean="0"/>
              <a:t>кто наш гость. </a:t>
            </a:r>
            <a:endParaRPr lang="ru-RU" sz="2800" dirty="0"/>
          </a:p>
        </p:txBody>
      </p:sp>
      <p:pic>
        <p:nvPicPr>
          <p:cNvPr id="8194" name="Picture 2" descr="https://im0-tub-ru.yandex.net/i?id=276956068f4e2d4a10673e6b6a4206fd-l&amp;n=1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87749" y="1360968"/>
            <a:ext cx="5688417" cy="387025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82634" y="5211626"/>
            <a:ext cx="2785729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комар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C 0.00208 -0.00856 0.00312 -0.01713 0.00416 -0.02592 C 0.00468 -0.04259 0.0052 -0.05926 0.00555 -0.07592 C 0.00607 -0.10648 -0.00209 -0.19352 0.02361 -0.22778 C 0.02656 -0.23981 0.02239 -0.22801 0.02916 -0.23518 C 0.03402 -0.24028 0.03298 -0.24491 0.04027 -0.24815 C 0.04409 -0.25602 0.04982 -0.25972 0.05555 -0.26481 C 0.07951 -0.28611 0.09357 -0.28842 0.12361 -0.29074 C 0.14357 -0.29005 0.16336 -0.29005 0.18333 -0.28889 C 0.19218 -0.28842 0.21909 -0.28055 0.22638 -0.27407 C 0.23593 -0.26551 0.23159 -0.26805 0.23888 -0.26481 C 0.23975 -0.26296 0.24045 -0.26065 0.24166 -0.25926 C 0.24409 -0.25625 0.25 -0.25185 0.25 -0.25185 C 0.25746 -0.23704 0.24774 -0.25486 0.25694 -0.24259 C 0.26163 -0.23634 0.25833 -0.23819 0.26111 -0.23148 C 0.26354 -0.22569 0.26788 -0.22106 0.26944 -0.21481 C 0.27152 -0.20671 0.27517 -0.20023 0.27777 -0.19259 C 0.28107 -0.18287 0.28298 -0.17384 0.2875 -0.16481 C 0.2901 -0.15092 0.29392 -0.1375 0.29722 -0.12407 C 0.30191 -0.10509 0.30277 -0.08264 0.30277 -0.06296 " pathEditMode="relative" ptsTypes="fffffffffffffffffff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53" y="217713"/>
            <a:ext cx="8729331" cy="1200329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Вас  укусил  комар.  </a:t>
            </a:r>
          </a:p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Кто  же вас  укусил?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4373" y="2009653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Самец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>
              <a:snd r:embed="rId4" name="комар.wav"/>
            </a:hlinkClick>
          </p:cNvPr>
          <p:cNvSpPr/>
          <p:nvPr/>
        </p:nvSpPr>
        <p:spPr>
          <a:xfrm>
            <a:off x="2136247" y="4176836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Самка</a:t>
            </a:r>
            <a:endParaRPr lang="ru-RU" sz="40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80608" y="1722474"/>
            <a:ext cx="4497578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48710" y="1638985"/>
            <a:ext cx="44763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A4200"/>
                </a:solidFill>
              </a:rPr>
              <a:t> </a:t>
            </a:r>
            <a:r>
              <a:rPr lang="ru-RU" sz="2800" b="1" dirty="0" smtClean="0">
                <a:solidFill>
                  <a:srgbClr val="0A4200"/>
                </a:solidFill>
              </a:rPr>
              <a:t>На Земле обитает больше 3000 разновидностей.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Эти насекомые появились на планете примерно 100 миллионов лет назад.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A4200"/>
                </a:solidFill>
              </a:rPr>
              <a:t> </a:t>
            </a:r>
            <a:r>
              <a:rPr lang="ru-RU" sz="2800" b="1" dirty="0" smtClean="0">
                <a:solidFill>
                  <a:srgbClr val="0A4200"/>
                </a:solidFill>
              </a:rPr>
              <a:t>Писк – это шум от быстрых взмахов крыльев.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Путь от яйца до взрослой особи проживают за 4 дня.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0A42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0A42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816" y="217713"/>
            <a:ext cx="8682087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Знаете  ли  вы…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Александр\Desktop\Недоделки\Эти забавные животные\Рисунок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7662" y="2328107"/>
            <a:ext cx="3638403" cy="2731834"/>
          </a:xfrm>
          <a:prstGeom prst="rect">
            <a:avLst/>
          </a:prstGeom>
          <a:noFill/>
          <a:ln w="28575">
            <a:solidFill>
              <a:srgbClr val="0A42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009" y="217713"/>
            <a:ext cx="6913983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Информационные источники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219" y="864044"/>
            <a:ext cx="84275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F5F47"/>
                </a:solidFill>
              </a:rPr>
              <a:t>Викторина В. Радостева </a:t>
            </a:r>
            <a:r>
              <a:rPr lang="ru-RU" dirty="0" smtClean="0">
                <a:solidFill>
                  <a:srgbClr val="1F5F47"/>
                </a:solidFill>
                <a:hlinkClick r:id="rId3"/>
              </a:rPr>
              <a:t>«Начальная школа» №26</a:t>
            </a:r>
            <a:r>
              <a:rPr lang="en-US" dirty="0" smtClean="0">
                <a:solidFill>
                  <a:srgbClr val="1F5F47"/>
                </a:solidFill>
                <a:hlinkClick r:id="rId3"/>
              </a:rPr>
              <a:t>/</a:t>
            </a:r>
            <a:r>
              <a:rPr lang="ru-RU" dirty="0" smtClean="0">
                <a:solidFill>
                  <a:srgbClr val="1F5F47"/>
                </a:solidFill>
                <a:hlinkClick r:id="rId3"/>
              </a:rPr>
              <a:t>2000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4"/>
              </a:rPr>
              <a:t>материал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Титульный слайд</a:t>
            </a:r>
            <a:r>
              <a:rPr lang="ru-RU" dirty="0" smtClean="0">
                <a:solidFill>
                  <a:srgbClr val="1F5F47"/>
                </a:solidFill>
              </a:rPr>
              <a:t>: </a:t>
            </a:r>
            <a:r>
              <a:rPr lang="ru-RU" dirty="0" smtClean="0">
                <a:solidFill>
                  <a:srgbClr val="1F5F47"/>
                </a:solidFill>
                <a:hlinkClick r:id="rId5"/>
              </a:rPr>
              <a:t>изображение для фона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2: </a:t>
            </a:r>
            <a:r>
              <a:rPr lang="ru-RU" dirty="0" smtClean="0">
                <a:solidFill>
                  <a:srgbClr val="1F5F47"/>
                </a:solidFill>
                <a:hlinkClick r:id="rId6"/>
              </a:rPr>
              <a:t>Стрекоза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3: </a:t>
            </a:r>
            <a:r>
              <a:rPr lang="ru-RU" dirty="0" smtClean="0">
                <a:solidFill>
                  <a:srgbClr val="1F5F47"/>
                </a:solidFill>
                <a:hlinkClick r:id="rId7"/>
              </a:rPr>
              <a:t>Крокодил</a:t>
            </a:r>
            <a:r>
              <a:rPr lang="ru-RU" dirty="0" smtClean="0">
                <a:solidFill>
                  <a:srgbClr val="1F5F47"/>
                </a:solidFill>
              </a:rPr>
              <a:t> и тиркушка, </a:t>
            </a:r>
            <a:r>
              <a:rPr lang="ru-RU" dirty="0" smtClean="0">
                <a:solidFill>
                  <a:srgbClr val="1F5F47"/>
                </a:solidFill>
                <a:hlinkClick r:id="rId8"/>
              </a:rPr>
              <a:t>слон</a:t>
            </a:r>
            <a:r>
              <a:rPr lang="ru-RU" dirty="0" smtClean="0">
                <a:solidFill>
                  <a:srgbClr val="1F5F47"/>
                </a:solidFill>
              </a:rPr>
              <a:t> и цапля, </a:t>
            </a:r>
            <a:r>
              <a:rPr lang="ru-RU" dirty="0" smtClean="0">
                <a:solidFill>
                  <a:srgbClr val="1F5F47"/>
                </a:solidFill>
                <a:hlinkClick r:id="rId9"/>
              </a:rPr>
              <a:t>буйвол</a:t>
            </a:r>
            <a:r>
              <a:rPr lang="ru-RU" dirty="0" smtClean="0">
                <a:solidFill>
                  <a:srgbClr val="1F5F47"/>
                </a:solidFill>
              </a:rPr>
              <a:t> и волоклюй, </a:t>
            </a:r>
            <a:r>
              <a:rPr lang="ru-RU" dirty="0" smtClean="0">
                <a:solidFill>
                  <a:srgbClr val="1F5F47"/>
                </a:solidFill>
                <a:hlinkClick r:id="rId10"/>
              </a:rPr>
              <a:t>зебра</a:t>
            </a:r>
            <a:r>
              <a:rPr lang="ru-RU" dirty="0" smtClean="0">
                <a:solidFill>
                  <a:srgbClr val="1F5F47"/>
                </a:solidFill>
              </a:rPr>
              <a:t> и страус, </a:t>
            </a:r>
            <a:r>
              <a:rPr lang="ru-RU" dirty="0" smtClean="0">
                <a:solidFill>
                  <a:srgbClr val="1F5F47"/>
                </a:solidFill>
                <a:hlinkClick r:id="rId11"/>
              </a:rPr>
              <a:t>муравьи</a:t>
            </a:r>
            <a:r>
              <a:rPr lang="ru-RU" dirty="0" smtClean="0">
                <a:solidFill>
                  <a:srgbClr val="1F5F47"/>
                </a:solidFill>
              </a:rPr>
              <a:t> и тля , </a:t>
            </a:r>
            <a:r>
              <a:rPr lang="ru-RU" dirty="0" smtClean="0">
                <a:solidFill>
                  <a:srgbClr val="1F5F47"/>
                </a:solidFill>
                <a:hlinkClick r:id="rId12"/>
              </a:rPr>
              <a:t>акула</a:t>
            </a:r>
            <a:r>
              <a:rPr lang="ru-RU" dirty="0" smtClean="0">
                <a:solidFill>
                  <a:srgbClr val="1F5F47"/>
                </a:solidFill>
              </a:rPr>
              <a:t> и прилипала, </a:t>
            </a:r>
            <a:r>
              <a:rPr lang="ru-RU" dirty="0" smtClean="0">
                <a:solidFill>
                  <a:srgbClr val="1F5F47"/>
                </a:solidFill>
                <a:hlinkClick r:id="rId13"/>
              </a:rPr>
              <a:t>рак</a:t>
            </a:r>
            <a:r>
              <a:rPr lang="ru-RU" dirty="0" smtClean="0">
                <a:solidFill>
                  <a:srgbClr val="1F5F47"/>
                </a:solidFill>
              </a:rPr>
              <a:t> и актиния </a:t>
            </a:r>
          </a:p>
          <a:p>
            <a:r>
              <a:rPr lang="ru-RU" b="1" dirty="0" smtClean="0">
                <a:solidFill>
                  <a:srgbClr val="1F5F47"/>
                </a:solidFill>
              </a:rPr>
              <a:t>Слайд 5: </a:t>
            </a:r>
            <a:r>
              <a:rPr lang="ru-RU" dirty="0" smtClean="0">
                <a:solidFill>
                  <a:srgbClr val="1F5F47"/>
                </a:solidFill>
                <a:hlinkClick r:id="rId14"/>
              </a:rPr>
              <a:t>гнездо </a:t>
            </a:r>
            <a:r>
              <a:rPr lang="ru-RU" dirty="0" smtClean="0">
                <a:solidFill>
                  <a:srgbClr val="1F5F47"/>
                </a:solidFill>
                <a:hlinkClick r:id="rId14"/>
              </a:rPr>
              <a:t>оропендолы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6: </a:t>
            </a:r>
            <a:r>
              <a:rPr lang="ru-RU" dirty="0" smtClean="0">
                <a:solidFill>
                  <a:srgbClr val="1F5F47"/>
                </a:solidFill>
                <a:hlinkClick r:id="rId15"/>
              </a:rPr>
              <a:t>материал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7-9: </a:t>
            </a:r>
            <a:r>
              <a:rPr lang="ru-RU" dirty="0" smtClean="0">
                <a:solidFill>
                  <a:srgbClr val="1F5F47"/>
                </a:solidFill>
                <a:hlinkClick r:id="rId16"/>
              </a:rPr>
              <a:t>соловей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7"/>
              </a:rPr>
              <a:t>кукушка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8"/>
              </a:rPr>
              <a:t>заяц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11: 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13: </a:t>
            </a:r>
            <a:r>
              <a:rPr lang="ru-RU" dirty="0" smtClean="0">
                <a:solidFill>
                  <a:srgbClr val="1F5F47"/>
                </a:solidFill>
                <a:hlinkClick r:id="rId19"/>
              </a:rPr>
              <a:t>утка</a:t>
            </a:r>
            <a:r>
              <a:rPr lang="ru-RU" dirty="0" smtClean="0">
                <a:solidFill>
                  <a:srgbClr val="1F5F47"/>
                </a:solidFill>
              </a:rPr>
              <a:t>  </a:t>
            </a:r>
            <a:r>
              <a:rPr lang="ru-RU" dirty="0" smtClean="0">
                <a:solidFill>
                  <a:srgbClr val="1F5F47"/>
                </a:solidFill>
                <a:hlinkClick r:id="rId20"/>
              </a:rPr>
              <a:t>ходит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21"/>
              </a:rPr>
              <a:t>плавает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22"/>
              </a:rPr>
              <a:t>летает 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14: </a:t>
            </a:r>
            <a:r>
              <a:rPr lang="ru-RU" dirty="0" smtClean="0">
                <a:solidFill>
                  <a:srgbClr val="1F5F47"/>
                </a:solidFill>
                <a:hlinkClick r:id="rId23"/>
              </a:rPr>
              <a:t>комар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16: </a:t>
            </a:r>
            <a:r>
              <a:rPr lang="ru-RU" dirty="0" smtClean="0">
                <a:solidFill>
                  <a:srgbClr val="1F5F47"/>
                </a:solidFill>
                <a:hlinkClick r:id="rId24"/>
              </a:rPr>
              <a:t>комар</a:t>
            </a:r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>
              <a:solidFill>
                <a:srgbClr val="0A4200"/>
              </a:solidFill>
            </a:endParaRPr>
          </a:p>
        </p:txBody>
      </p:sp>
      <p:sp>
        <p:nvSpPr>
          <p:cNvPr id="5" name="Управляющая кнопка: в начало 4">
            <a:hlinkClick r:id="rId25" action="ppaction://hlinksldjump" highlightClick="1"/>
          </p:cNvPr>
          <p:cNvSpPr/>
          <p:nvPr/>
        </p:nvSpPr>
        <p:spPr>
          <a:xfrm>
            <a:off x="723014" y="5752213"/>
            <a:ext cx="436360" cy="415096"/>
          </a:xfrm>
          <a:prstGeom prst="actionButtonBeginning">
            <a:avLst/>
          </a:prstGeom>
          <a:solidFill>
            <a:srgbClr val="6D8564"/>
          </a:solidFill>
          <a:ln w="6350">
            <a:solidFill>
              <a:srgbClr val="1F5F47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Содержание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graphicFrame>
        <p:nvGraphicFramePr>
          <p:cNvPr id="7" name="Схема 6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="" xmlns:p14="http://schemas.microsoft.com/office/powerpoint/2010/main" val="3863350441"/>
              </p:ext>
            </p:extLst>
          </p:nvPr>
        </p:nvGraphicFramePr>
        <p:xfrm>
          <a:off x="1029081" y="1180214"/>
          <a:ext cx="7158014" cy="4699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1637414" y="1580250"/>
            <a:ext cx="6528391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2126512" y="2652182"/>
            <a:ext cx="6028660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2062716" y="3737369"/>
            <a:ext cx="6028661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2062716" y="4824027"/>
            <a:ext cx="6007396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8258578" y="6042945"/>
            <a:ext cx="494936" cy="428628"/>
          </a:xfrm>
          <a:prstGeom prst="mathMultiply">
            <a:avLst/>
          </a:prstGeom>
          <a:solidFill>
            <a:srgbClr val="166264">
              <a:alpha val="50000"/>
            </a:srgbClr>
          </a:solidFill>
          <a:ln>
            <a:solidFill>
              <a:srgbClr val="0A42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3" name="Управляющая кнопка: сведения 12">
            <a:hlinkClick r:id="" action="ppaction://hlinkshowjump?jump=lastslide" highlightClick="1"/>
          </p:cNvPr>
          <p:cNvSpPr/>
          <p:nvPr/>
        </p:nvSpPr>
        <p:spPr>
          <a:xfrm>
            <a:off x="526099" y="5964652"/>
            <a:ext cx="478891" cy="436360"/>
          </a:xfrm>
          <a:prstGeom prst="actionButtonInformation">
            <a:avLst/>
          </a:prstGeom>
          <a:solidFill>
            <a:srgbClr val="6D8564"/>
          </a:solidFill>
          <a:ln>
            <a:solidFill>
              <a:srgbClr val="0A42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493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 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«Соседи»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cxnSp>
        <p:nvCxnSpPr>
          <p:cNvPr id="22" name="Прямая со стрелкой 21"/>
          <p:cNvCxnSpPr>
            <a:stCxn id="44" idx="3"/>
            <a:endCxn id="60" idx="1"/>
          </p:cNvCxnSpPr>
          <p:nvPr/>
        </p:nvCxnSpPr>
        <p:spPr>
          <a:xfrm flipV="1">
            <a:off x="4061655" y="1470866"/>
            <a:ext cx="967367" cy="765576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"/>
          <p:cNvSpPr/>
          <p:nvPr/>
        </p:nvSpPr>
        <p:spPr>
          <a:xfrm>
            <a:off x="804183" y="1201543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крокодил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44" name="43"/>
          <p:cNvSpPr/>
          <p:nvPr/>
        </p:nvSpPr>
        <p:spPr>
          <a:xfrm>
            <a:off x="804183" y="1960024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слон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46" name="45"/>
          <p:cNvSpPr/>
          <p:nvPr/>
        </p:nvSpPr>
        <p:spPr>
          <a:xfrm>
            <a:off x="804183" y="2707872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буйвол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48" name="47"/>
          <p:cNvSpPr/>
          <p:nvPr/>
        </p:nvSpPr>
        <p:spPr>
          <a:xfrm>
            <a:off x="804183" y="3476986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зебра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50" name="49"/>
          <p:cNvSpPr/>
          <p:nvPr/>
        </p:nvSpPr>
        <p:spPr>
          <a:xfrm>
            <a:off x="804183" y="4256733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муравьи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52" name="51"/>
          <p:cNvSpPr/>
          <p:nvPr/>
        </p:nvSpPr>
        <p:spPr>
          <a:xfrm>
            <a:off x="804183" y="5015214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рак-отшельник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54" name="53"/>
          <p:cNvSpPr/>
          <p:nvPr/>
        </p:nvSpPr>
        <p:spPr>
          <a:xfrm>
            <a:off x="804183" y="5741796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акула</a:t>
            </a:r>
            <a:endParaRPr lang="ru-RU" sz="3200" b="1" dirty="0">
              <a:solidFill>
                <a:srgbClr val="1F5F47"/>
              </a:solidFill>
            </a:endParaRPr>
          </a:p>
        </p:txBody>
      </p:sp>
      <p:cxnSp>
        <p:nvCxnSpPr>
          <p:cNvPr id="57" name="Прямая со стрелкой 56"/>
          <p:cNvCxnSpPr>
            <a:endCxn id="62" idx="1"/>
          </p:cNvCxnSpPr>
          <p:nvPr/>
        </p:nvCxnSpPr>
        <p:spPr>
          <a:xfrm flipV="1">
            <a:off x="4065243" y="2977195"/>
            <a:ext cx="963779" cy="811552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5029022" y="1194448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цапля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029022" y="1952929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тля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029022" y="2700777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страус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029022" y="3469891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актиния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022" y="4249638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тиркушка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029022" y="5008119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волоклюй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029022" y="5734701"/>
            <a:ext cx="3257472" cy="5528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рыба-прилипала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67" name="Стрелка вправо 66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>
            <a:stCxn id="35" idx="3"/>
            <a:endCxn id="64" idx="1"/>
          </p:cNvCxnSpPr>
          <p:nvPr/>
        </p:nvCxnSpPr>
        <p:spPr>
          <a:xfrm>
            <a:off x="4061655" y="1477961"/>
            <a:ext cx="967367" cy="3048095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66" idx="1"/>
          </p:cNvCxnSpPr>
          <p:nvPr/>
        </p:nvCxnSpPr>
        <p:spPr>
          <a:xfrm flipV="1">
            <a:off x="4065239" y="6011119"/>
            <a:ext cx="963783" cy="21106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63" idx="1"/>
          </p:cNvCxnSpPr>
          <p:nvPr/>
        </p:nvCxnSpPr>
        <p:spPr>
          <a:xfrm flipV="1">
            <a:off x="4036886" y="3746309"/>
            <a:ext cx="992136" cy="1555812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6" idx="3"/>
            <a:endCxn id="65" idx="1"/>
          </p:cNvCxnSpPr>
          <p:nvPr/>
        </p:nvCxnSpPr>
        <p:spPr>
          <a:xfrm>
            <a:off x="4061655" y="2984290"/>
            <a:ext cx="967367" cy="2300247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1" idx="1"/>
          </p:cNvCxnSpPr>
          <p:nvPr/>
        </p:nvCxnSpPr>
        <p:spPr>
          <a:xfrm flipV="1">
            <a:off x="4040430" y="2229347"/>
            <a:ext cx="988592" cy="2342672"/>
          </a:xfrm>
          <a:prstGeom prst="straightConnector1">
            <a:avLst/>
          </a:prstGeom>
          <a:ln w="38100">
            <a:solidFill>
              <a:srgbClr val="16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буйвол" descr="https://avatars.mds.yandex.net/get-pdb/805160/933638fb-8f1a-4061-93de-11aeed745342/s12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0995" y="1173501"/>
            <a:ext cx="7602279" cy="5120382"/>
          </a:xfrm>
          <a:prstGeom prst="rect">
            <a:avLst/>
          </a:prstGeom>
          <a:noFill/>
        </p:spPr>
      </p:pic>
      <p:pic>
        <p:nvPicPr>
          <p:cNvPr id="26" name="слон" descr="http://www.furhunting.com/wp-content/uploads/2008/04/skunk-1024x78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65131" y="1318438"/>
            <a:ext cx="7352485" cy="4880344"/>
          </a:xfrm>
          <a:prstGeom prst="rect">
            <a:avLst/>
          </a:prstGeom>
          <a:noFill/>
        </p:spPr>
      </p:pic>
      <p:pic>
        <p:nvPicPr>
          <p:cNvPr id="27" name="крокодил" descr="http://wnature.net/pictures/2014/02/498/hameleon-s-zakruchennym-hvostom-na-vetke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48314" y="1265274"/>
            <a:ext cx="6838373" cy="4965405"/>
          </a:xfrm>
          <a:prstGeom prst="rect">
            <a:avLst/>
          </a:prstGeom>
          <a:noFill/>
        </p:spPr>
      </p:pic>
      <p:pic>
        <p:nvPicPr>
          <p:cNvPr id="17" name="зебра" descr="http://xn----7sb5aigarmz0e.xn--p1ai/wp-content/uploads/2016/10/zhivotnyj-mir-ukrainy-animalreader.ru_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0644" y="1278218"/>
            <a:ext cx="7696661" cy="4908819"/>
          </a:xfrm>
          <a:prstGeom prst="rect">
            <a:avLst/>
          </a:prstGeom>
          <a:noFill/>
        </p:spPr>
      </p:pic>
      <p:pic>
        <p:nvPicPr>
          <p:cNvPr id="1026" name="муравьи" descr="C:\Users\Александр\Desktop\Недоделки\Эти забавные животные\Эти забавные животные VI\muravi-vyrashchivayut-tly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8828" y="1253851"/>
            <a:ext cx="7475356" cy="4987462"/>
          </a:xfrm>
          <a:prstGeom prst="rect">
            <a:avLst/>
          </a:prstGeom>
          <a:noFill/>
        </p:spPr>
      </p:pic>
      <p:pic>
        <p:nvPicPr>
          <p:cNvPr id="1027" name="акула" descr="C:\Users\Александр\Desktop\Недоделки\Эти забавные животные\Эти забавные животные VI\lemon-shark-2.jpg"/>
          <p:cNvPicPr>
            <a:picLocks noChangeAspect="1" noChangeArrowheads="1"/>
          </p:cNvPicPr>
          <p:nvPr/>
        </p:nvPicPr>
        <p:blipFill>
          <a:blip r:embed="rId8" cstate="print"/>
          <a:srcRect t="12716"/>
          <a:stretch>
            <a:fillRect/>
          </a:stretch>
        </p:blipFill>
        <p:spPr bwMode="auto">
          <a:xfrm>
            <a:off x="457382" y="1307805"/>
            <a:ext cx="8019093" cy="4890976"/>
          </a:xfrm>
          <a:prstGeom prst="rect">
            <a:avLst/>
          </a:prstGeom>
          <a:noFill/>
        </p:spPr>
      </p:pic>
      <p:pic>
        <p:nvPicPr>
          <p:cNvPr id="24" name="рак" descr="http://mtdata.ru/u29/photo5E19/20866138317-0/original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09797" y="1348773"/>
            <a:ext cx="8211543" cy="4831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243" y="217713"/>
            <a:ext cx="8700941" cy="1754326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Птица  оропендала  свой  домик подвешивает  рядом  с  осиным  гнездом. Почему?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79944" y="2243470"/>
            <a:ext cx="5284382" cy="9994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1F5F47"/>
                </a:solidFill>
              </a:rPr>
              <a:t>Осы не любят яйца</a:t>
            </a:r>
            <a:endParaRPr lang="ru-RU" sz="3600" b="1" dirty="0">
              <a:solidFill>
                <a:srgbClr val="1F5F47"/>
              </a:solidFill>
            </a:endParaRPr>
          </a:p>
        </p:txBody>
      </p:sp>
      <p:sp>
        <p:nvSpPr>
          <p:cNvPr id="10" name="жук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1701210" y="3658170"/>
            <a:ext cx="5263116" cy="94578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1F5F47"/>
                </a:solidFill>
              </a:rPr>
              <a:t>Осы охраняют гнездо</a:t>
            </a:r>
            <a:endParaRPr lang="ru-RU" sz="3600" b="1" dirty="0">
              <a:solidFill>
                <a:srgbClr val="1F5F47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жук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1683482" y="5054631"/>
            <a:ext cx="5263116" cy="94578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1F5F47"/>
                </a:solidFill>
              </a:rPr>
              <a:t>Птица питается осами</a:t>
            </a:r>
            <a:endParaRPr lang="ru-RU" sz="36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Птица  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оропендола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 и  осы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54320" y="1529862"/>
            <a:ext cx="7666892" cy="4642338"/>
          </a:xfrm>
          <a:prstGeom prst="rect">
            <a:avLst/>
          </a:prstGeom>
          <a:noFill/>
          <a:ln w="57150" cmpd="sng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Александр\Desktop\Недоделки\Эти забавные животные\Эти забавные животные VI\oropendula_evanstad_4011772376_dca97246ce_o.jpg"/>
          <p:cNvPicPr>
            <a:picLocks noChangeAspect="1" noChangeArrowheads="1"/>
          </p:cNvPicPr>
          <p:nvPr/>
        </p:nvPicPr>
        <p:blipFill>
          <a:blip r:embed="rId4" cstate="print"/>
          <a:srcRect t="50073" r="50078"/>
          <a:stretch>
            <a:fillRect/>
          </a:stretch>
        </p:blipFill>
        <p:spPr bwMode="auto">
          <a:xfrm>
            <a:off x="775786" y="3848568"/>
            <a:ext cx="3811980" cy="2298960"/>
          </a:xfrm>
          <a:prstGeom prst="rect">
            <a:avLst/>
          </a:prstGeom>
          <a:noFill/>
        </p:spPr>
      </p:pic>
      <p:pic>
        <p:nvPicPr>
          <p:cNvPr id="12" name="Picture 2" descr="C:\Users\Александр\Desktop\Недоделки\Эти забавные животные\Эти забавные животные VI\oropendula_evanstad_4011772376_dca97246ce_o.jpg"/>
          <p:cNvPicPr>
            <a:picLocks noChangeAspect="1" noChangeArrowheads="1"/>
          </p:cNvPicPr>
          <p:nvPr/>
        </p:nvPicPr>
        <p:blipFill>
          <a:blip r:embed="rId4" cstate="print"/>
          <a:srcRect r="50078" b="49927"/>
          <a:stretch>
            <a:fillRect/>
          </a:stretch>
        </p:blipFill>
        <p:spPr bwMode="auto">
          <a:xfrm>
            <a:off x="775786" y="1558636"/>
            <a:ext cx="3811980" cy="2305698"/>
          </a:xfrm>
          <a:prstGeom prst="rect">
            <a:avLst/>
          </a:prstGeom>
          <a:noFill/>
        </p:spPr>
      </p:pic>
      <p:pic>
        <p:nvPicPr>
          <p:cNvPr id="13" name="Picture 2" descr="C:\Users\Александр\Desktop\Недоделки\Эти забавные животные\Эти забавные животные VI\oropendula_evanstad_4011772376_dca97246ce_o.jpg"/>
          <p:cNvPicPr>
            <a:picLocks noChangeAspect="1" noChangeArrowheads="1"/>
          </p:cNvPicPr>
          <p:nvPr/>
        </p:nvPicPr>
        <p:blipFill>
          <a:blip r:embed="rId4" cstate="print"/>
          <a:srcRect l="49922" b="49927"/>
          <a:stretch>
            <a:fillRect/>
          </a:stretch>
        </p:blipFill>
        <p:spPr bwMode="auto">
          <a:xfrm>
            <a:off x="4572000" y="1558636"/>
            <a:ext cx="3823854" cy="2305698"/>
          </a:xfrm>
          <a:prstGeom prst="rect">
            <a:avLst/>
          </a:prstGeom>
          <a:noFill/>
        </p:spPr>
      </p:pic>
      <p:pic>
        <p:nvPicPr>
          <p:cNvPr id="14" name="Picture 2" descr="C:\Users\Александр\Desktop\Недоделки\Эти забавные животные\Эти забавные животные VI\oropendula_evanstad_4011772376_dca97246ce_o.jpg"/>
          <p:cNvPicPr>
            <a:picLocks noChangeAspect="1" noChangeArrowheads="1"/>
          </p:cNvPicPr>
          <p:nvPr/>
        </p:nvPicPr>
        <p:blipFill>
          <a:blip r:embed="rId4" cstate="print"/>
          <a:srcRect l="49922" t="50073"/>
          <a:stretch>
            <a:fillRect/>
          </a:stretch>
        </p:blipFill>
        <p:spPr bwMode="auto">
          <a:xfrm>
            <a:off x="4572000" y="3864334"/>
            <a:ext cx="3823854" cy="229896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755774" y="1527142"/>
            <a:ext cx="7663985" cy="46474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Для большей безопасности </a:t>
            </a:r>
            <a:r>
              <a:rPr lang="ru-RU" sz="3200" dirty="0" smtClean="0">
                <a:solidFill>
                  <a:srgbClr val="0A4200"/>
                </a:solidFill>
              </a:rPr>
              <a:t>оропендолы</a:t>
            </a:r>
            <a:r>
              <a:rPr lang="ru-RU" sz="3200" dirty="0" smtClean="0">
                <a:solidFill>
                  <a:srgbClr val="0A4200"/>
                </a:solidFill>
              </a:rPr>
              <a:t> гнездятся довольно большими колониями  и подвешивают свои гнезда рядом с осиным гнездом. Осы птицами не интересуются, но отгоняют незваных гостей.</a:t>
            </a:r>
            <a:endParaRPr lang="ru-RU" sz="3200" dirty="0">
              <a:solidFill>
                <a:srgbClr val="0A4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29097 0.26898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13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3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9149 -0.39537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29149 0.26898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3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381241" y="1574375"/>
            <a:ext cx="7371760" cy="4637988"/>
            <a:chOff x="446715" y="1607951"/>
            <a:chExt cx="7371760" cy="46379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46715" y="1607951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ru-RU" sz="2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9948" y="1616397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Городская  ласточка</a:t>
              </a:r>
              <a:endParaRPr lang="ru-RU" sz="48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42" name="Picture 10" descr="http://pngimg.com/uploads/tiger/tiger_PNG23230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H="1">
              <a:off x="1418955" y="2469710"/>
              <a:ext cx="5501848" cy="3669983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383216" y="1562702"/>
            <a:ext cx="7371760" cy="4637988"/>
            <a:chOff x="446715" y="1607951"/>
            <a:chExt cx="7371760" cy="463798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46715" y="1607951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ru-RU" sz="2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3596" y="1616397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Обыкновенный  бобр</a:t>
              </a:r>
              <a:endParaRPr lang="ru-RU" sz="48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38" name="Picture 10" descr="http://pngimg.com/uploads/tiger/tiger_PNG23230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flipH="1">
              <a:off x="1414261" y="2469710"/>
              <a:ext cx="5511237" cy="3669983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 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тур  «Квартиры в лесу»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385191" y="1537381"/>
            <a:ext cx="7371760" cy="4637988"/>
            <a:chOff x="446715" y="1567007"/>
            <a:chExt cx="7371760" cy="463798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46715" y="1567007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ru-RU" sz="2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9948" y="1589101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Общественные  осы</a:t>
              </a:r>
            </a:p>
          </p:txBody>
        </p:sp>
        <p:pic>
          <p:nvPicPr>
            <p:cNvPr id="53" name="Picture 10" descr="http://pngimg.com/uploads/tiger/tiger_PNG23230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 flipH="1">
              <a:off x="1390547" y="2469710"/>
              <a:ext cx="5558666" cy="3669983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385191" y="1537381"/>
            <a:ext cx="7371760" cy="4637988"/>
            <a:chOff x="419419" y="1594303"/>
            <a:chExt cx="7371760" cy="4637988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19419" y="1594303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ru-RU" sz="2800" dirty="0" smtClean="0">
                <a:solidFill>
                  <a:srgbClr val="0A42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6300" y="1616397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Рыжий  печник</a:t>
              </a:r>
              <a:endParaRPr lang="ru-RU" sz="48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57" name="Picture 10" descr="http://pngimg.com/uploads/tiger/tiger_PNG23230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flipH="1">
              <a:off x="1328571" y="2487336"/>
              <a:ext cx="5510217" cy="3663043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382919" y="1543555"/>
            <a:ext cx="7376519" cy="4643190"/>
            <a:chOff x="446715" y="1602749"/>
            <a:chExt cx="7376519" cy="464319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46715" y="1607951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800" b="1" dirty="0">
                <a:solidFill>
                  <a:srgbClr val="0A42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7244" y="1602749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Малые  лесные  муравьи</a:t>
              </a:r>
              <a:endParaRPr lang="ru-RU" sz="48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61" name="Picture 10" descr="http://pngimg.com/uploads/tiger/tiger_PNG23230.png"/>
            <p:cNvPicPr>
              <a:picLocks noChangeAspect="1" noChangeArrowheads="1"/>
            </p:cNvPicPr>
            <p:nvPr/>
          </p:nvPicPr>
          <p:blipFill>
            <a:blip r:embed="rId9" cstate="print"/>
            <a:srcRect b="9907"/>
            <a:stretch>
              <a:fillRect/>
            </a:stretch>
          </p:blipFill>
          <p:spPr bwMode="auto">
            <a:xfrm flipH="1">
              <a:off x="1276654" y="2633890"/>
              <a:ext cx="5769833" cy="3461543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379374" y="1545212"/>
            <a:ext cx="7382394" cy="4637988"/>
            <a:chOff x="411272" y="1593774"/>
            <a:chExt cx="7382394" cy="4637988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411272" y="1593774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ru-RU" sz="2800" dirty="0">
                <a:solidFill>
                  <a:srgbClr val="0A42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47676" y="1614125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Термиты</a:t>
              </a:r>
              <a:endParaRPr lang="ru-RU" sz="48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65" name="Picture 8" descr="https://pngicon.ru/file/uploads/ezhik2.png"/>
            <p:cNvPicPr>
              <a:picLocks noChangeAspect="1" noChangeArrowheads="1"/>
            </p:cNvPicPr>
            <p:nvPr/>
          </p:nvPicPr>
          <p:blipFill>
            <a:blip r:embed="rId10" cstate="print"/>
            <a:srcRect t="13484"/>
            <a:stretch>
              <a:fillRect/>
            </a:stretch>
          </p:blipFill>
          <p:spPr bwMode="auto">
            <a:xfrm flipH="1">
              <a:off x="907017" y="2355629"/>
              <a:ext cx="6475703" cy="3737119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382981" y="1541670"/>
            <a:ext cx="7378788" cy="4637988"/>
            <a:chOff x="414878" y="1590231"/>
            <a:chExt cx="7378788" cy="4637988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14878" y="1590231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800" dirty="0" smtClean="0">
                <a:solidFill>
                  <a:srgbClr val="0A4200"/>
                </a:solidFill>
              </a:endParaRP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 </a:t>
              </a:r>
            </a:p>
            <a:p>
              <a:endParaRPr lang="ru-RU" sz="2800" b="1" dirty="0">
                <a:solidFill>
                  <a:srgbClr val="0A42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7676" y="1592859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 </a:t>
              </a:r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Птица-шалашник</a:t>
              </a:r>
              <a:endParaRPr lang="ru-RU" sz="44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69" name="Picture 4" descr="https://avatanplus.com/files/resources/original/5798caf0950881562cd8bbe2.png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 flipH="1">
              <a:off x="751774" y="2360705"/>
              <a:ext cx="6713592" cy="3776396"/>
            </a:xfrm>
            <a:prstGeom prst="rect">
              <a:avLst/>
            </a:prstGeom>
            <a:noFill/>
            <a:effectLst>
              <a:softEdge rad="63500"/>
            </a:effectLst>
          </p:spPr>
        </p:pic>
      </p:grpSp>
      <p:grpSp>
        <p:nvGrpSpPr>
          <p:cNvPr id="70" name="Группа 69"/>
          <p:cNvGrpSpPr/>
          <p:nvPr/>
        </p:nvGrpSpPr>
        <p:grpSpPr>
          <a:xfrm>
            <a:off x="398056" y="1544109"/>
            <a:ext cx="7358013" cy="4637988"/>
            <a:chOff x="600074" y="933450"/>
            <a:chExt cx="7358013" cy="4637988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600074" y="933450"/>
              <a:ext cx="7358013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800" dirty="0" smtClean="0">
                <a:solidFill>
                  <a:srgbClr val="0A4200"/>
                </a:solidFill>
              </a:endParaRPr>
            </a:p>
            <a:p>
              <a:pPr algn="ctr"/>
              <a:endParaRPr lang="ru-RU" sz="2800" dirty="0" smtClean="0">
                <a:solidFill>
                  <a:srgbClr val="0A4200"/>
                </a:solidFill>
              </a:endParaRPr>
            </a:p>
            <a:p>
              <a:pPr algn="ctr"/>
              <a:endParaRPr lang="ru-RU" sz="2800" dirty="0" smtClean="0">
                <a:solidFill>
                  <a:srgbClr val="0A42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0696" y="954975"/>
              <a:ext cx="7102179" cy="769441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4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Муравьи-портные</a:t>
              </a:r>
              <a:endParaRPr lang="ru-RU" sz="44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73" name="Picture 2" descr="https://ya-webdesign.com/images/wolves-transparent.png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116432" y="1805958"/>
              <a:ext cx="6262555" cy="3687275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356174" y="1547531"/>
            <a:ext cx="7389042" cy="4637988"/>
            <a:chOff x="388071" y="1819374"/>
            <a:chExt cx="7389042" cy="4637988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405353" y="1819374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lang="ru-RU" sz="2800" dirty="0" smtClean="0">
                <a:solidFill>
                  <a:srgbClr val="0A4200"/>
                </a:solidFill>
              </a:endParaRPr>
            </a:p>
            <a:p>
              <a:pPr algn="just"/>
              <a:endParaRPr lang="ru-RU" sz="2800" dirty="0" smtClean="0">
                <a:solidFill>
                  <a:srgbClr val="0A4200"/>
                </a:solidFill>
              </a:endParaRPr>
            </a:p>
            <a:p>
              <a:pPr algn="just"/>
              <a:endParaRPr lang="ru-RU" sz="2800" dirty="0">
                <a:solidFill>
                  <a:srgbClr val="0A42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8071" y="1831268"/>
              <a:ext cx="7389042" cy="1446550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4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Общественные ткачи</a:t>
              </a:r>
              <a:endParaRPr lang="ru-RU" sz="4400" b="1" dirty="0" smtClean="0"/>
            </a:p>
            <a:p>
              <a:pPr algn="ctr"/>
              <a:endParaRPr lang="ru-RU" sz="44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77" name="Picture 2" descr="https://zabavnik.club/wp-content/uploads/Photos_of_elephant_15_17062912.jpg"/>
            <p:cNvPicPr>
              <a:picLocks noChangeAspect="1" noChangeArrowheads="1"/>
            </p:cNvPicPr>
            <p:nvPr/>
          </p:nvPicPr>
          <p:blipFill>
            <a:blip r:embed="rId13" cstate="print"/>
            <a:srcRect t="10988" b="6037"/>
            <a:stretch>
              <a:fillRect/>
            </a:stretch>
          </p:blipFill>
          <p:spPr bwMode="auto">
            <a:xfrm flipH="1">
              <a:off x="1018184" y="2498649"/>
              <a:ext cx="6150808" cy="3827721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78" name="Прямоугольник 77"/>
          <p:cNvSpPr/>
          <p:nvPr/>
        </p:nvSpPr>
        <p:spPr>
          <a:xfrm>
            <a:off x="394720" y="1559319"/>
            <a:ext cx="7371760" cy="4637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A42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A4200"/>
                </a:solidFill>
              </a:rPr>
              <a:t>Большинство животных находят мягкое и защищенное место. Но есть такие виды, которых это не устраивает. Они строят для себя масштабные квартиры являясь при этом лучшими архитекторами и строителями в животном мире.</a:t>
            </a:r>
          </a:p>
          <a:p>
            <a:pPr algn="ctr"/>
            <a:endParaRPr lang="ru-RU" sz="3600" b="1" dirty="0">
              <a:solidFill>
                <a:srgbClr val="0A4200"/>
              </a:solidFill>
            </a:endParaRPr>
          </a:p>
        </p:txBody>
      </p:sp>
      <p:sp>
        <p:nvSpPr>
          <p:cNvPr id="79" name="Равнобедренный треугольник 78"/>
          <p:cNvSpPr/>
          <p:nvPr/>
        </p:nvSpPr>
        <p:spPr>
          <a:xfrm rot="5400000">
            <a:off x="6261699" y="3465122"/>
            <a:ext cx="4213784" cy="904973"/>
          </a:xfrm>
          <a:prstGeom prst="triangle">
            <a:avLst>
              <a:gd name="adj" fmla="val 4985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А  где  же  дом  у  соловья?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45100" y="4051300"/>
            <a:ext cx="3416300" cy="17652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В развилке  дерева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1" name="верно"/>
          <p:cNvSpPr/>
          <p:nvPr/>
        </p:nvSpPr>
        <p:spPr>
          <a:xfrm>
            <a:off x="5232400" y="1981201"/>
            <a:ext cx="3429000" cy="177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У корней дерева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466" y="1598133"/>
            <a:ext cx="4455042" cy="4889500"/>
          </a:xfrm>
          <a:prstGeom prst="rect">
            <a:avLst/>
          </a:prstGeom>
          <a:solidFill>
            <a:schemeClr val="bg1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A4200"/>
              </a:solidFill>
            </a:endParaRPr>
          </a:p>
        </p:txBody>
      </p:sp>
      <p:pic>
        <p:nvPicPr>
          <p:cNvPr id="11270" name="Picture 6" descr="http://tukai-rt.ru/resize/shd/images/uploads/news/2018/7/20/61fa34c7ab5953940d12ca59132cd4fa.jpg"/>
          <p:cNvPicPr>
            <a:picLocks noChangeAspect="1" noChangeArrowheads="1"/>
          </p:cNvPicPr>
          <p:nvPr/>
        </p:nvPicPr>
        <p:blipFill>
          <a:blip r:embed="rId5" cstate="print"/>
          <a:srcRect t="12584"/>
          <a:stretch>
            <a:fillRect/>
          </a:stretch>
        </p:blipFill>
        <p:spPr bwMode="auto">
          <a:xfrm>
            <a:off x="485185" y="1604965"/>
            <a:ext cx="4448322" cy="4887689"/>
          </a:xfrm>
          <a:prstGeom prst="rect">
            <a:avLst/>
          </a:prstGeom>
          <a:noFill/>
        </p:spPr>
      </p:pic>
      <p:pic>
        <p:nvPicPr>
          <p:cNvPr id="9" name="Picture 6" descr="http://tukai-rt.ru/resize/shd/images/uploads/news/2018/7/20/61fa34c7ab5953940d12ca59132cd4fa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2584"/>
          <a:stretch>
            <a:fillRect/>
          </a:stretch>
        </p:blipFill>
        <p:spPr bwMode="auto">
          <a:xfrm>
            <a:off x="483210" y="1614865"/>
            <a:ext cx="4448322" cy="4887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8465" y="1598133"/>
            <a:ext cx="4495799" cy="4889500"/>
          </a:xfrm>
          <a:prstGeom prst="rect">
            <a:avLst/>
          </a:prstGeom>
          <a:solidFill>
            <a:schemeClr val="bg1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А  у  кукушки  где  дом?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45100" y="4051300"/>
            <a:ext cx="3416300" cy="17652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На высокой сосне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1" name="верно"/>
          <p:cNvSpPr/>
          <p:nvPr/>
        </p:nvSpPr>
        <p:spPr>
          <a:xfrm>
            <a:off x="5232400" y="1981201"/>
            <a:ext cx="3429000" cy="177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Нет  дома</a:t>
            </a:r>
            <a:endParaRPr lang="ru-RU" sz="4000" b="1" dirty="0">
              <a:solidFill>
                <a:srgbClr val="0A4200"/>
              </a:solidFill>
            </a:endParaRPr>
          </a:p>
        </p:txBody>
      </p:sp>
      <p:pic>
        <p:nvPicPr>
          <p:cNvPr id="10242" name="Picture 2" descr="https://cdn.fishki.net/upload/post/2018/02/27/2523303/tn/cuckoo-eggs-by-john-markham-bruce-coleman-ltd.jpg"/>
          <p:cNvPicPr>
            <a:picLocks noChangeAspect="1" noChangeArrowheads="1"/>
          </p:cNvPicPr>
          <p:nvPr/>
        </p:nvPicPr>
        <p:blipFill>
          <a:blip r:embed="rId5" cstate="print"/>
          <a:srcRect t="14063" b="12809"/>
          <a:stretch>
            <a:fillRect/>
          </a:stretch>
        </p:blipFill>
        <p:spPr bwMode="auto">
          <a:xfrm>
            <a:off x="485184" y="1605516"/>
            <a:ext cx="4490853" cy="4880353"/>
          </a:xfrm>
          <a:prstGeom prst="rect">
            <a:avLst/>
          </a:prstGeom>
          <a:noFill/>
        </p:spPr>
      </p:pic>
      <p:pic>
        <p:nvPicPr>
          <p:cNvPr id="9" name="Picture 2" descr="https://cdn.fishki.net/upload/post/2018/02/27/2523303/tn/cuckoo-eggs-by-john-markham-bruce-coleman-ltd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4063" b="12809"/>
          <a:stretch>
            <a:fillRect/>
          </a:stretch>
        </p:blipFill>
        <p:spPr bwMode="auto">
          <a:xfrm>
            <a:off x="483209" y="1603541"/>
            <a:ext cx="4490853" cy="4880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57200" y="1587500"/>
            <a:ext cx="4495799" cy="4889500"/>
          </a:xfrm>
          <a:prstGeom prst="rect">
            <a:avLst/>
          </a:prstGeom>
          <a:solidFill>
            <a:schemeClr val="bg1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А  какой  дом  у  зайца  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45100" y="4051300"/>
            <a:ext cx="3416300" cy="17652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Любой куст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1" name="верно"/>
          <p:cNvSpPr/>
          <p:nvPr/>
        </p:nvSpPr>
        <p:spPr>
          <a:xfrm>
            <a:off x="5232400" y="1981201"/>
            <a:ext cx="3429000" cy="177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Нора</a:t>
            </a:r>
            <a:endParaRPr lang="ru-RU" sz="4000" b="1" dirty="0">
              <a:solidFill>
                <a:srgbClr val="0A4200"/>
              </a:solidFill>
            </a:endParaRPr>
          </a:p>
        </p:txBody>
      </p:sp>
      <p:pic>
        <p:nvPicPr>
          <p:cNvPr id="9218" name="Picture 2" descr="https://sich.ru/wp-content/uploads/2017/11/gdsc-q9e0d5.jpg"/>
          <p:cNvPicPr>
            <a:picLocks noChangeAspect="1" noChangeArrowheads="1"/>
          </p:cNvPicPr>
          <p:nvPr/>
        </p:nvPicPr>
        <p:blipFill>
          <a:blip r:embed="rId5" cstate="print"/>
          <a:srcRect l="4241" t="9968" b="20957"/>
          <a:stretch>
            <a:fillRect/>
          </a:stretch>
        </p:blipFill>
        <p:spPr bwMode="auto">
          <a:xfrm>
            <a:off x="457200" y="1600010"/>
            <a:ext cx="4497572" cy="4885850"/>
          </a:xfrm>
          <a:prstGeom prst="rect">
            <a:avLst/>
          </a:prstGeom>
          <a:noFill/>
        </p:spPr>
      </p:pic>
      <p:pic>
        <p:nvPicPr>
          <p:cNvPr id="9" name="Picture 2" descr="https://sich.ru/wp-content/uploads/2017/11/gdsc-q9e0d5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241" t="9968" b="20957"/>
          <a:stretch>
            <a:fillRect/>
          </a:stretch>
        </p:blipFill>
        <p:spPr bwMode="auto">
          <a:xfrm>
            <a:off x="467100" y="1598035"/>
            <a:ext cx="4497572" cy="48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75623"/>
      </a:hlink>
      <a:folHlink>
        <a:srgbClr val="53813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5330</TotalTime>
  <Words>461</Words>
  <Application>Microsoft Office PowerPoint</Application>
  <PresentationFormat>Экран (4:3)</PresentationFormat>
  <Paragraphs>156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Андреева</dc:creator>
  <cp:lastModifiedBy>Александр</cp:lastModifiedBy>
  <cp:revision>93</cp:revision>
  <dcterms:created xsi:type="dcterms:W3CDTF">2016-09-20T13:46:41Z</dcterms:created>
  <dcterms:modified xsi:type="dcterms:W3CDTF">2019-11-19T17:55:51Z</dcterms:modified>
</cp:coreProperties>
</file>